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4"/>
  </p:notesMasterIdLst>
  <p:handoutMasterIdLst>
    <p:handoutMasterId r:id="rId25"/>
  </p:handoutMasterIdLst>
  <p:sldIdLst>
    <p:sldId id="279" r:id="rId2"/>
    <p:sldId id="557" r:id="rId3"/>
    <p:sldId id="488" r:id="rId4"/>
    <p:sldId id="489" r:id="rId5"/>
    <p:sldId id="490" r:id="rId6"/>
    <p:sldId id="491" r:id="rId7"/>
    <p:sldId id="493" r:id="rId8"/>
    <p:sldId id="492" r:id="rId9"/>
    <p:sldId id="495" r:id="rId10"/>
    <p:sldId id="496" r:id="rId11"/>
    <p:sldId id="497" r:id="rId12"/>
    <p:sldId id="369" r:id="rId13"/>
    <p:sldId id="370" r:id="rId14"/>
    <p:sldId id="498" r:id="rId15"/>
    <p:sldId id="509" r:id="rId16"/>
    <p:sldId id="499" r:id="rId17"/>
    <p:sldId id="506" r:id="rId18"/>
    <p:sldId id="507" r:id="rId19"/>
    <p:sldId id="508" r:id="rId20"/>
    <p:sldId id="382" r:id="rId21"/>
    <p:sldId id="558" r:id="rId22"/>
    <p:sldId id="559" r:id="rId23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ECFF"/>
    <a:srgbClr val="00FFFF"/>
    <a:srgbClr val="008000"/>
    <a:srgbClr val="CC0066"/>
    <a:srgbClr val="FF3300"/>
    <a:srgbClr val="FF9900"/>
    <a:srgbClr val="00FF99"/>
    <a:srgbClr val="FF66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2" d="100"/>
          <a:sy n="112" d="100"/>
        </p:scale>
        <p:origin x="-1500" y="-78"/>
      </p:cViewPr>
      <p:guideLst>
        <p:guide orient="horz" pos="4247"/>
        <p:guide orient="horz" pos="1979"/>
        <p:guide orient="horz" pos="1207"/>
        <p:guide orient="horz" pos="890"/>
        <p:guide orient="horz" pos="1434"/>
        <p:guide orient="horz" pos="2704"/>
        <p:guide orient="horz" pos="300"/>
        <p:guide orient="horz" pos="754"/>
        <p:guide orient="horz" pos="4110"/>
        <p:guide pos="249"/>
        <p:guide pos="5602"/>
        <p:guide pos="2880"/>
        <p:guide pos="839"/>
        <p:guide pos="1519"/>
        <p:guide pos="4195"/>
        <p:guide pos="3470"/>
        <p:guide pos="793"/>
        <p:guide pos="2789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077DB4-05D3-41F9-8393-9D4534B68C2E}" type="datetimeFigureOut">
              <a:rPr lang="de-DE"/>
              <a:pPr>
                <a:defRPr/>
              </a:pPr>
              <a:t>03.06.2021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55E789-635D-4806-A906-483C929FCE8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465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DCB8A2-8594-4404-845F-A8CFFA34FC68}" type="datetimeFigureOut">
              <a:rPr lang="de-DE"/>
              <a:pPr>
                <a:defRPr/>
              </a:pPr>
              <a:t>03.06.2021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4202"/>
            <a:ext cx="5438140" cy="44682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34E471-FBA5-4375-A15C-8332386CA7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724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6F7D4D6-37EA-4259-9A60-8B28F1B7FF9A}" type="slidenum">
              <a:rPr lang="de-DE" altLang="de-DE" smtClean="0"/>
              <a:pPr eaLnBrk="1" hangingPunct="1"/>
              <a:t>1</a:t>
            </a:fld>
            <a:endParaRPr lang="de-DE" altLang="de-DE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307975" y="6430963"/>
            <a:ext cx="3040063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cap="all" baseline="0" dirty="0" smtClean="0"/>
              <a:t>Siegen</a:t>
            </a:r>
            <a:endParaRPr lang="de-DE" cap="all" baseline="0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084888" y="6430963"/>
            <a:ext cx="2895600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smtClean="0"/>
              <a:t>HNW</a:t>
            </a:r>
            <a:r>
              <a:rPr lang="de-DE" sz="1200" dirty="0" smtClean="0"/>
              <a:t>  LANDSCHAFTSARCHITEKTUR</a:t>
            </a:r>
            <a:endParaRPr lang="de-DE" sz="1200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051175" y="6430963"/>
            <a:ext cx="3040063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13.</a:t>
            </a:r>
            <a:r>
              <a:rPr lang="de-DE" baseline="0" dirty="0" smtClean="0"/>
              <a:t> </a:t>
            </a:r>
            <a:r>
              <a:rPr lang="de-DE" cap="all" baseline="0" dirty="0" smtClean="0"/>
              <a:t>September</a:t>
            </a:r>
            <a:r>
              <a:rPr lang="de-DE" baseline="0" dirty="0" smtClean="0"/>
              <a:t> </a:t>
            </a:r>
            <a:r>
              <a:rPr lang="de-DE" dirty="0" smtClean="0"/>
              <a:t>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01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503" y="197211"/>
            <a:ext cx="762000" cy="4572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2577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503" y="196591"/>
            <a:ext cx="762000" cy="4572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07975" y="6498575"/>
            <a:ext cx="7360369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Machbarkeitsstudie LAGA  Wilhelmshaven 2026               Ziele der Stadtentwicklung</a:t>
            </a:r>
            <a:endParaRPr lang="de-DE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6588224" y="6501211"/>
            <a:ext cx="2392264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HNW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Landschaftsarchitektur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microsoft.com/office/2007/relationships/hdphoto" Target="../media/hdphoto1.wdp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microsoft.com/office/2007/relationships/hdphoto" Target="../media/hdphoto4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121152" cy="113385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6"/>
          <a:stretch/>
        </p:blipFill>
        <p:spPr>
          <a:xfrm>
            <a:off x="5564284" y="458521"/>
            <a:ext cx="3328891" cy="7848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5569694"/>
            <a:ext cx="4176000" cy="94612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08336" y="4870901"/>
            <a:ext cx="4162952" cy="646331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ctr"/>
            <a:r>
              <a:rPr lang="de-DE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„Grüne </a:t>
            </a:r>
            <a:r>
              <a:rPr lang="de-DE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und urbane Hafenstadt am </a:t>
            </a:r>
            <a:r>
              <a:rPr lang="de-DE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Meer“</a:t>
            </a:r>
          </a:p>
          <a:p>
            <a:pPr algn="ctr"/>
            <a:r>
              <a:rPr lang="de-DE" sz="12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Profilierung des „enormen natürlichen Potenzials“ </a:t>
            </a:r>
            <a:br>
              <a:rPr lang="de-DE" sz="12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de-DE" sz="12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für die Stadtentwicklung</a:t>
            </a:r>
            <a:endParaRPr lang="de-DE" sz="12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37292" r="-1"/>
          <a:stretch/>
        </p:blipFill>
        <p:spPr bwMode="auto">
          <a:xfrm>
            <a:off x="4706491" y="4870900"/>
            <a:ext cx="4176000" cy="16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5288" y="2156964"/>
            <a:ext cx="849788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altLang="de-DE" sz="2000" dirty="0"/>
              <a:t>Machbarkeitsstudie Landesgartenschau </a:t>
            </a:r>
            <a:r>
              <a:rPr lang="de-DE" altLang="de-DE" sz="2000" dirty="0" smtClean="0"/>
              <a:t>Wilhelmshaven </a:t>
            </a:r>
            <a:r>
              <a:rPr lang="de-DE" altLang="de-DE" sz="2000" dirty="0"/>
              <a:t>2026</a:t>
            </a:r>
          </a:p>
          <a:p>
            <a:pPr algn="ctr"/>
            <a:endParaRPr lang="de-DE" altLang="de-DE" sz="2000" dirty="0"/>
          </a:p>
          <a:p>
            <a:pPr algn="ctr"/>
            <a:r>
              <a:rPr lang="de-DE" altLang="de-DE" sz="1200" dirty="0" smtClean="0"/>
              <a:t>Teil 2 Ziele der Stadtentwicklung</a:t>
            </a:r>
            <a:endParaRPr lang="de-DE" altLang="de-DE" sz="1200" dirty="0"/>
          </a:p>
          <a:p>
            <a:pPr algn="ctr"/>
            <a:endParaRPr lang="de-DE" altLang="de-DE" sz="1200" dirty="0" smtClean="0"/>
          </a:p>
          <a:p>
            <a:pPr algn="ctr"/>
            <a:r>
              <a:rPr lang="de-DE" altLang="de-DE" sz="2000" b="1" dirty="0" smtClean="0"/>
              <a:t>Warum eine Gartenschau in Wilhelmshaven?</a:t>
            </a:r>
          </a:p>
          <a:p>
            <a:pPr algn="ctr"/>
            <a:r>
              <a:rPr lang="de-DE" altLang="de-DE" sz="1200" dirty="0"/>
              <a:t>Welche dauerhaften Entwicklungseffekte könnte eine Gartenschau in Wilhelmshaven haben?</a:t>
            </a:r>
          </a:p>
          <a:p>
            <a:pPr algn="ctr"/>
            <a:endParaRPr lang="de-DE" altLang="de-DE" sz="2000" b="1" dirty="0" smtClean="0"/>
          </a:p>
          <a:p>
            <a:pPr algn="ctr"/>
            <a:endParaRPr lang="de-DE" altLang="de-DE" sz="2000" b="1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95536" y="3573016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Arial Narrow" panose="020B0606020202030204" pitchFamily="34" charset="0"/>
              </a:rPr>
              <a:t>Gartenkulturzentrum </a:t>
            </a:r>
            <a:r>
              <a:rPr lang="de-DE" sz="1000" dirty="0" smtClean="0">
                <a:latin typeface="Arial Narrow" panose="020B0606020202030204" pitchFamily="34" charset="0"/>
              </a:rPr>
              <a:t>Niedersachsen</a:t>
            </a:r>
          </a:p>
          <a:p>
            <a:pPr algn="ctr"/>
            <a:r>
              <a:rPr lang="de-DE" sz="1000" dirty="0" smtClean="0">
                <a:latin typeface="Arial Narrow" panose="020B0606020202030204" pitchFamily="34" charset="0"/>
              </a:rPr>
              <a:t>Park </a:t>
            </a:r>
            <a:r>
              <a:rPr lang="de-DE" sz="1000" dirty="0">
                <a:latin typeface="Arial Narrow" panose="020B0606020202030204" pitchFamily="34" charset="0"/>
              </a:rPr>
              <a:t>der Gärten </a:t>
            </a:r>
            <a:r>
              <a:rPr lang="de-DE" sz="1000" dirty="0" smtClean="0">
                <a:latin typeface="Arial Narrow" panose="020B0606020202030204" pitchFamily="34" charset="0"/>
              </a:rPr>
              <a:t>gGmbH</a:t>
            </a:r>
            <a:r>
              <a:rPr lang="de-DE" sz="1000" dirty="0">
                <a:latin typeface="Arial Narrow" panose="020B0606020202030204" pitchFamily="34" charset="0"/>
              </a:rPr>
              <a:t> </a:t>
            </a:r>
            <a:r>
              <a:rPr lang="de-DE" sz="1000" dirty="0" smtClean="0">
                <a:latin typeface="Arial Narrow" panose="020B0606020202030204" pitchFamily="34" charset="0"/>
              </a:rPr>
              <a:t>Bad </a:t>
            </a:r>
            <a:r>
              <a:rPr lang="de-DE" sz="1000" dirty="0">
                <a:latin typeface="Arial Narrow" panose="020B0606020202030204" pitchFamily="34" charset="0"/>
              </a:rPr>
              <a:t>Zwischenahn  </a:t>
            </a:r>
          </a:p>
        </p:txBody>
      </p:sp>
      <p:sp>
        <p:nvSpPr>
          <p:cNvPr id="10" name="Rechteck 9"/>
          <p:cNvSpPr/>
          <p:nvPr/>
        </p:nvSpPr>
        <p:spPr>
          <a:xfrm>
            <a:off x="290900" y="1713474"/>
            <a:ext cx="6241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EGHN — EUROPÄISCHES GARTENNETZWERK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Projektträger: Stiftung </a:t>
            </a:r>
            <a:r>
              <a:rPr lang="de-DE" sz="1200" dirty="0">
                <a:latin typeface="Arial Narrow" panose="020B0606020202030204" pitchFamily="34" charset="0"/>
              </a:rPr>
              <a:t>Schloss Dyck – Zentrum für Gartenkunst und </a:t>
            </a:r>
            <a:r>
              <a:rPr lang="de-DE" sz="1200" dirty="0" smtClean="0">
                <a:latin typeface="Arial Narrow" panose="020B0606020202030204" pitchFamily="34" charset="0"/>
              </a:rPr>
              <a:t>Landschaftskultur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latin typeface="Arial Narrow" panose="020B0606020202030204" pitchFamily="34" charset="0"/>
              </a:rPr>
              <a:t>INTERREG-Projekt 2003: 13 regionale Gartenrouten, 5 europäische Themenrouten, ca. 180 Gärten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in Niedersachsen: Herrenhäuser Gärten Hannover, Park der Gärten Bad Zwischenahn , Schlosspark </a:t>
            </a:r>
            <a:r>
              <a:rPr lang="de-DE" sz="1200" dirty="0" err="1" smtClean="0">
                <a:latin typeface="Arial Narrow" panose="020B0606020202030204" pitchFamily="34" charset="0"/>
              </a:rPr>
              <a:t>Evenburg</a:t>
            </a:r>
            <a:r>
              <a:rPr lang="de-DE" sz="1200" dirty="0" smtClean="0">
                <a:latin typeface="Arial Narrow" panose="020B0606020202030204" pitchFamily="34" charset="0"/>
              </a:rPr>
              <a:t>, Schlosspark </a:t>
            </a:r>
            <a:r>
              <a:rPr lang="de-DE" sz="1200" dirty="0" err="1" smtClean="0">
                <a:latin typeface="Arial Narrow" panose="020B0606020202030204" pitchFamily="34" charset="0"/>
              </a:rPr>
              <a:t>Lütetsburg</a:t>
            </a:r>
            <a:endParaRPr lang="de-DE" sz="1200" dirty="0" smtClean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Schwerpunkt mit Vielzahl von Anlagen in NRW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96495" y="1307413"/>
            <a:ext cx="4179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Gartentouristische </a:t>
            </a:r>
            <a:r>
              <a:rPr lang="de-DE" sz="1200" b="1" dirty="0" smtClean="0">
                <a:latin typeface="Arial Narrow" panose="020B0606020202030204" pitchFamily="34" charset="0"/>
              </a:rPr>
              <a:t>Netzwerke 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ohne Wilhelmshavener Beteiligung !</a:t>
            </a:r>
            <a:endParaRPr lang="de-DE" sz="12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92" y="980951"/>
            <a:ext cx="2355317" cy="22320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94" y="5181520"/>
            <a:ext cx="1883516" cy="133558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55" y="4131543"/>
            <a:ext cx="1959736" cy="9229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08536"/>
            <a:ext cx="3744416" cy="240857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4484494" y="3573016"/>
            <a:ext cx="1971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Arial Narrow" panose="020B0606020202030204" pitchFamily="34" charset="0"/>
              </a:rPr>
              <a:t>Oldenburg Tourismus </a:t>
            </a:r>
            <a:r>
              <a:rPr lang="de-DE" sz="1000" dirty="0" smtClean="0">
                <a:latin typeface="Arial Narrow" panose="020B0606020202030204" pitchFamily="34" charset="0"/>
              </a:rPr>
              <a:t>u. </a:t>
            </a:r>
            <a:r>
              <a:rPr lang="de-DE" sz="1000" dirty="0">
                <a:latin typeface="Arial Narrow" panose="020B0606020202030204" pitchFamily="34" charset="0"/>
              </a:rPr>
              <a:t>Marketing GmbH inkl. Rhododendronpark </a:t>
            </a:r>
            <a:r>
              <a:rPr lang="de-DE" sz="1000" dirty="0" smtClean="0">
                <a:latin typeface="Arial Narrow" panose="020B0606020202030204" pitchFamily="34" charset="0"/>
              </a:rPr>
              <a:t>Hobbie</a:t>
            </a:r>
            <a:endParaRPr lang="de-DE" sz="1000" dirty="0">
              <a:latin typeface="Arial Narrow" panose="020B0606020202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64" y="4108535"/>
            <a:ext cx="1964623" cy="23955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39563" y="3523932"/>
            <a:ext cx="1953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 smtClean="0">
                <a:latin typeface="Arial Narrow" panose="020B0606020202030204" pitchFamily="34" charset="0"/>
              </a:rPr>
              <a:t>GartenRoute</a:t>
            </a:r>
            <a:r>
              <a:rPr lang="de-DE" sz="1000" dirty="0" smtClean="0">
                <a:latin typeface="Arial Narrow" panose="020B0606020202030204" pitchFamily="34" charset="0"/>
              </a:rPr>
              <a:t> Krummhörn</a:t>
            </a:r>
          </a:p>
          <a:p>
            <a:pPr algn="ctr"/>
            <a:r>
              <a:rPr lang="de-DE" sz="1000" dirty="0" smtClean="0">
                <a:latin typeface="Arial Narrow" panose="020B0606020202030204" pitchFamily="34" charset="0"/>
              </a:rPr>
              <a:t>Touristik </a:t>
            </a:r>
            <a:r>
              <a:rPr lang="de-DE" sz="1000" dirty="0">
                <a:latin typeface="Arial Narrow" panose="020B0606020202030204" pitchFamily="34" charset="0"/>
              </a:rPr>
              <a:t>GmbH Krummhörn-</a:t>
            </a:r>
            <a:r>
              <a:rPr lang="de-DE" sz="1000" dirty="0" err="1">
                <a:latin typeface="Arial Narrow" panose="020B0606020202030204" pitchFamily="34" charset="0"/>
              </a:rPr>
              <a:t>Greetsiel</a:t>
            </a:r>
            <a:endParaRPr lang="de-DE" sz="1000" dirty="0" smtClean="0">
              <a:latin typeface="Arial Narrow" panose="020B0606020202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91623" y="952272"/>
            <a:ext cx="636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Stadtmarketing und Tourismus  --  Rolle </a:t>
            </a:r>
            <a:r>
              <a:rPr lang="de-DE" sz="1600" b="1" dirty="0">
                <a:latin typeface="Arial Narrow" panose="020B0606020202030204" pitchFamily="34" charset="0"/>
              </a:rPr>
              <a:t>der </a:t>
            </a:r>
            <a:r>
              <a:rPr lang="de-DE" sz="1600" b="1" dirty="0" smtClean="0">
                <a:latin typeface="Arial Narrow" panose="020B0606020202030204" pitchFamily="34" charset="0"/>
              </a:rPr>
              <a:t>Parks und Gärten</a:t>
            </a:r>
            <a:endParaRPr lang="de-DE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696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22848" y="3794700"/>
            <a:ext cx="537734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Die Kompetenzen von Wilhelmshaven im Stadt-Kultur-Tourismus sollten besser entwickelt werden.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So spielt z. B. 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ie außerordentliche kulturhistorische Bedeutung des Stadtparks gegenwärtig im Stadtmarketing eine zu geringe Rolle.</a:t>
            </a: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Wilhelmshaven hat neben der maritimen Identität mehr zu bieten, z. B.:</a:t>
            </a: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Wilhelmshaven als Experimentierfeld der frühen Moderne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Sozialreformerischer Städtebau: Gartenstadtmodelle </a:t>
            </a:r>
            <a:r>
              <a:rPr lang="de-DE" sz="1200" dirty="0" err="1" smtClean="0">
                <a:latin typeface="Arial Narrow" panose="020B0606020202030204" pitchFamily="34" charset="0"/>
              </a:rPr>
              <a:t>Siebethsburg</a:t>
            </a:r>
            <a:r>
              <a:rPr lang="de-DE" sz="1200" dirty="0" smtClean="0">
                <a:latin typeface="Arial Narrow" panose="020B0606020202030204" pitchFamily="34" charset="0"/>
              </a:rPr>
              <a:t> -- Martin Wagner et al.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Moderne Architektur -- Fritz Höger et al.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Stadtpark – Volkspark neuen Typs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Kurpark – Landschaftspark klassischen Typs</a:t>
            </a:r>
          </a:p>
        </p:txBody>
      </p:sp>
      <p:sp>
        <p:nvSpPr>
          <p:cNvPr id="24" name="Rechteck 23"/>
          <p:cNvSpPr/>
          <p:nvPr/>
        </p:nvSpPr>
        <p:spPr>
          <a:xfrm>
            <a:off x="295348" y="1306900"/>
            <a:ext cx="8686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Tourismuskonzept inkl. Marketingkonzept   </a:t>
            </a:r>
            <a:r>
              <a:rPr lang="de-DE" sz="1200" dirty="0" smtClean="0">
                <a:latin typeface="Arial Narrow" panose="020B0606020202030204" pitchFamily="34" charset="0"/>
              </a:rPr>
              <a:t>Stand 20.03.19</a:t>
            </a:r>
          </a:p>
          <a:p>
            <a:r>
              <a:rPr lang="de-DE" sz="1200" b="1" dirty="0">
                <a:latin typeface="Arial Narrow" panose="020B0606020202030204" pitchFamily="34" charset="0"/>
              </a:rPr>
              <a:t>Fokussierung der Identität der Stadt auf die </a:t>
            </a:r>
            <a:r>
              <a:rPr lang="de-DE" sz="1200" b="1" dirty="0" smtClean="0">
                <a:latin typeface="Arial Narrow" panose="020B0606020202030204" pitchFamily="34" charset="0"/>
              </a:rPr>
              <a:t>maritimen Destinationen: „Maritime Erlebnis-Stadt Wilhelmshaven“</a:t>
            </a:r>
            <a:endParaRPr lang="de-DE" sz="1200" b="1" dirty="0">
              <a:latin typeface="Arial Narrow" panose="020B0606020202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291623" y="952272"/>
            <a:ext cx="636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Stadtmarketing und Tourismus  --  Rolle </a:t>
            </a:r>
            <a:r>
              <a:rPr lang="de-DE" sz="1600" b="1" dirty="0">
                <a:latin typeface="Arial Narrow" panose="020B0606020202030204" pitchFamily="34" charset="0"/>
              </a:rPr>
              <a:t>der </a:t>
            </a:r>
            <a:r>
              <a:rPr lang="de-DE" sz="1600" b="1" dirty="0" smtClean="0">
                <a:latin typeface="Arial Narrow" panose="020B0606020202030204" pitchFamily="34" charset="0"/>
              </a:rPr>
              <a:t>Parks und Gärten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pic>
        <p:nvPicPr>
          <p:cNvPr id="13" name="Grafik 4"/>
          <p:cNvPicPr>
            <a:picLocks noChangeAspect="1"/>
          </p:cNvPicPr>
          <p:nvPr/>
        </p:nvPicPr>
        <p:blipFill rotWithShape="1">
          <a:blip r:embed="rId2"/>
          <a:srcRect b="22413"/>
          <a:stretch/>
        </p:blipFill>
        <p:spPr bwMode="auto">
          <a:xfrm>
            <a:off x="3563888" y="1916832"/>
            <a:ext cx="2592048" cy="1340718"/>
          </a:xfrm>
          <a:prstGeom prst="rect">
            <a:avLst/>
          </a:prstGeom>
        </p:spPr>
      </p:pic>
      <p:pic>
        <p:nvPicPr>
          <p:cNvPr id="18" name="Grafik 14"/>
          <p:cNvPicPr>
            <a:picLocks noChangeAspect="1"/>
          </p:cNvPicPr>
          <p:nvPr/>
        </p:nvPicPr>
        <p:blipFill>
          <a:blip r:embed="rId3"/>
          <a:srcRect b="7850"/>
          <a:stretch/>
        </p:blipFill>
        <p:spPr bwMode="auto">
          <a:xfrm>
            <a:off x="6578955" y="4923493"/>
            <a:ext cx="2304000" cy="1592326"/>
          </a:xfrm>
          <a:prstGeom prst="rect">
            <a:avLst/>
          </a:prstGeom>
        </p:spPr>
      </p:pic>
      <p:pic>
        <p:nvPicPr>
          <p:cNvPr id="19" name="Picture 2" descr="W:\STELLE\FB85\S8531\8529_9_Deichbrcke_1500p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/>
        </p:blipFill>
        <p:spPr bwMode="auto">
          <a:xfrm>
            <a:off x="395288" y="1897343"/>
            <a:ext cx="2808560" cy="136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W:\STELLE\FB85\S8531\Wohnbebauung-am-Bonteka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5"/>
          <a:stretch/>
        </p:blipFill>
        <p:spPr bwMode="auto">
          <a:xfrm>
            <a:off x="6588225" y="1897342"/>
            <a:ext cx="2304000" cy="136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W:\STELLE\FB85\S8531\Kurpar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29" y="3316733"/>
            <a:ext cx="2304000" cy="1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/>
          <p:cNvSpPr/>
          <p:nvPr/>
        </p:nvSpPr>
        <p:spPr>
          <a:xfrm>
            <a:off x="4474591" y="6332081"/>
            <a:ext cx="21856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Fotos: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Stadt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Wilhelmshaven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Stefan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Anthek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1455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755576" y="651723"/>
            <a:ext cx="7632848" cy="5888766"/>
            <a:chOff x="1251612" y="632673"/>
            <a:chExt cx="7632848" cy="5888766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" t="3010" r="910" b="4860"/>
            <a:stretch/>
          </p:blipFill>
          <p:spPr>
            <a:xfrm>
              <a:off x="1251612" y="632673"/>
              <a:ext cx="7632848" cy="5888766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5068036" y="1999476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Stadtpark - Komplex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148064" y="3368025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Parkachse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972417" y="5512223"/>
              <a:ext cx="216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Großer Hafen – Maritime Meile 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56176" y="5453245"/>
              <a:ext cx="9277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err="1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Banter</a:t>
              </a:r>
              <a:r>
                <a:rPr lang="de-DE" sz="12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See </a:t>
              </a:r>
            </a:p>
          </p:txBody>
        </p:sp>
      </p:grpSp>
      <p:sp>
        <p:nvSpPr>
          <p:cNvPr id="11" name="Rechteck 10"/>
          <p:cNvSpPr/>
          <p:nvPr/>
        </p:nvSpPr>
        <p:spPr>
          <a:xfrm>
            <a:off x="872201" y="745654"/>
            <a:ext cx="4275863" cy="84638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Für die Stadtentwicklung wichtige Freiräume</a:t>
            </a:r>
          </a:p>
          <a:p>
            <a:r>
              <a:rPr lang="de-DE" sz="1400" dirty="0" smtClean="0">
                <a:latin typeface="Arial Narrow" panose="020B0606020202030204" pitchFamily="34" charset="0"/>
              </a:rPr>
              <a:t>In welchen Räumen kann eine Gartenschau wichtige Impulse zur Behebung  von Entwicklungsdefiziten liefern?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707904" y="3872081"/>
            <a:ext cx="756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Rathaus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851920" y="4376137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City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35896" y="4694947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Hauptbahnhof</a:t>
            </a:r>
          </a:p>
        </p:txBody>
      </p:sp>
      <p:sp>
        <p:nvSpPr>
          <p:cNvPr id="14" name="Rechteck 13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9022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3"/>
          <a:stretch/>
        </p:blipFill>
        <p:spPr>
          <a:xfrm>
            <a:off x="0" y="652772"/>
            <a:ext cx="9144000" cy="587185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10193" y="5229200"/>
            <a:ext cx="3777044" cy="1061829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u="sng" dirty="0" smtClean="0">
                <a:latin typeface="Arial Narrow" panose="020B0606020202030204" pitchFamily="34" charset="0"/>
              </a:rPr>
              <a:t>Der</a:t>
            </a:r>
            <a:r>
              <a:rPr lang="de-DE" sz="1200" b="1" dirty="0" smtClean="0">
                <a:latin typeface="Arial Narrow" panose="020B0606020202030204" pitchFamily="34" charset="0"/>
              </a:rPr>
              <a:t> Stadtpark von Wilhelmshaven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b="1" dirty="0" smtClean="0">
                <a:latin typeface="Arial Narrow" panose="020B0606020202030204" pitchFamily="34" charset="0"/>
              </a:rPr>
              <a:t>Kulturhistorische Bedeutung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b="1" dirty="0" smtClean="0">
                <a:latin typeface="Arial Narrow" panose="020B0606020202030204" pitchFamily="34" charset="0"/>
              </a:rPr>
              <a:t>Stadtstrukturelle und freiraumplanerische Bedeutung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b="1" dirty="0" smtClean="0">
                <a:latin typeface="Arial Narrow" panose="020B0606020202030204" pitchFamily="34" charset="0"/>
              </a:rPr>
              <a:t>Landschaftsökologische Bedeutung</a:t>
            </a:r>
          </a:p>
        </p:txBody>
      </p:sp>
    </p:spTree>
    <p:extLst>
      <p:ext uri="{BB962C8B-B14F-4D97-AF65-F5344CB8AC3E}">
        <p14:creationId xmlns:p14="http://schemas.microsoft.com/office/powerpoint/2010/main" val="32137511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1624" y="952272"/>
            <a:ext cx="3560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Stadtpark  --  Kulturhistorische Bedeutung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90900" y="1340768"/>
            <a:ext cx="39210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Bedeutendes </a:t>
            </a:r>
            <a:r>
              <a:rPr lang="de-DE" sz="1200" b="1" dirty="0">
                <a:latin typeface="Arial Narrow" panose="020B0606020202030204" pitchFamily="34" charset="0"/>
              </a:rPr>
              <a:t>Beispiel eines </a:t>
            </a:r>
            <a:r>
              <a:rPr lang="de-DE" sz="1200" b="1" dirty="0" smtClean="0">
                <a:latin typeface="Arial Narrow" panose="020B0606020202030204" pitchFamily="34" charset="0"/>
              </a:rPr>
              <a:t>Volksparks </a:t>
            </a:r>
            <a:r>
              <a:rPr lang="de-DE" sz="1200" b="1" dirty="0">
                <a:latin typeface="Arial Narrow" panose="020B0606020202030204" pitchFamily="34" charset="0"/>
              </a:rPr>
              <a:t>des frühen 20. </a:t>
            </a:r>
            <a:r>
              <a:rPr lang="de-DE" sz="1200" b="1" dirty="0" smtClean="0">
                <a:latin typeface="Arial Narrow" panose="020B0606020202030204" pitchFamily="34" charset="0"/>
              </a:rPr>
              <a:t>Jh.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Gartenarchitekt </a:t>
            </a:r>
            <a:r>
              <a:rPr lang="de-DE" sz="1200" dirty="0">
                <a:latin typeface="Arial Narrow" panose="020B0606020202030204" pitchFamily="34" charset="0"/>
              </a:rPr>
              <a:t>Leberecht </a:t>
            </a:r>
            <a:r>
              <a:rPr lang="de-DE" sz="1200" dirty="0" err="1" smtClean="0">
                <a:latin typeface="Arial Narrow" panose="020B0606020202030204" pitchFamily="34" charset="0"/>
              </a:rPr>
              <a:t>Migge</a:t>
            </a:r>
            <a:endParaRPr lang="de-DE" sz="1200" dirty="0" smtClean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Wettbewerbsentwurf 1913, Bauphase 1914-20</a:t>
            </a:r>
          </a:p>
          <a:p>
            <a:pPr>
              <a:spcAft>
                <a:spcPts val="600"/>
              </a:spcAft>
            </a:pP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Zeugnis </a:t>
            </a:r>
            <a:r>
              <a:rPr lang="de-DE" sz="1200" b="1" dirty="0">
                <a:latin typeface="Arial Narrow" panose="020B0606020202030204" pitchFamily="34" charset="0"/>
              </a:rPr>
              <a:t>innovativer </a:t>
            </a:r>
            <a:r>
              <a:rPr lang="de-DE" sz="1200" b="1" dirty="0" smtClean="0">
                <a:latin typeface="Arial Narrow" panose="020B0606020202030204" pitchFamily="34" charset="0"/>
              </a:rPr>
              <a:t>Stadtpolitik</a:t>
            </a:r>
            <a:endParaRPr lang="de-DE" sz="1200" b="1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Volkspark-Idee </a:t>
            </a:r>
            <a:r>
              <a:rPr lang="de-DE" sz="1200" dirty="0" smtClean="0">
                <a:latin typeface="Arial Narrow" panose="020B0606020202030204" pitchFamily="34" charset="0"/>
              </a:rPr>
              <a:t>aus Amerika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„</a:t>
            </a:r>
            <a:r>
              <a:rPr lang="de-DE" sz="1200" dirty="0">
                <a:latin typeface="Arial Narrow" panose="020B0606020202030204" pitchFamily="34" charset="0"/>
              </a:rPr>
              <a:t>Soziales Grün“ anstelle von „dekorativem Grün“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Gegenbild </a:t>
            </a:r>
            <a:r>
              <a:rPr lang="de-DE" sz="1200" dirty="0" smtClean="0">
                <a:latin typeface="Arial Narrow" panose="020B0606020202030204" pitchFamily="34" charset="0"/>
              </a:rPr>
              <a:t>zu z. B. </a:t>
            </a:r>
            <a:r>
              <a:rPr lang="de-DE" sz="1200" dirty="0">
                <a:latin typeface="Arial Narrow" panose="020B0606020202030204" pitchFamily="34" charset="0"/>
              </a:rPr>
              <a:t>„Wilhelmshavener Park“ </a:t>
            </a:r>
            <a:r>
              <a:rPr lang="de-DE" sz="1200" dirty="0" smtClean="0">
                <a:latin typeface="Arial Narrow" panose="020B0606020202030204" pitchFamily="34" charset="0"/>
              </a:rPr>
              <a:t>(heute Kurpark) aus den 1870/80er-Jahren</a:t>
            </a: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Ehrenfriedhof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A</a:t>
            </a:r>
            <a:r>
              <a:rPr lang="de-DE" sz="1200" dirty="0" smtClean="0">
                <a:latin typeface="Arial Narrow" panose="020B0606020202030204" pitchFamily="34" charset="0"/>
              </a:rPr>
              <a:t>ls </a:t>
            </a:r>
            <a:r>
              <a:rPr lang="de-DE" sz="1200" dirty="0">
                <a:latin typeface="Arial Narrow" panose="020B0606020202030204" pitchFamily="34" charset="0"/>
              </a:rPr>
              <a:t>Garnisonsfriedhof </a:t>
            </a:r>
            <a:r>
              <a:rPr lang="de-DE" sz="1200" dirty="0" smtClean="0">
                <a:latin typeface="Arial Narrow" panose="020B0606020202030204" pitchFamily="34" charset="0"/>
              </a:rPr>
              <a:t>1914 angelegt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G</a:t>
            </a:r>
            <a:r>
              <a:rPr lang="de-DE" sz="1200" dirty="0" smtClean="0">
                <a:latin typeface="Arial Narrow" panose="020B0606020202030204" pitchFamily="34" charset="0"/>
              </a:rPr>
              <a:t>ilt als </a:t>
            </a:r>
            <a:r>
              <a:rPr lang="de-DE" sz="1200" dirty="0">
                <a:latin typeface="Arial Narrow" panose="020B0606020202030204" pitchFamily="34" charset="0"/>
              </a:rPr>
              <a:t>einer der </a:t>
            </a:r>
            <a:r>
              <a:rPr lang="de-DE" sz="1200" dirty="0" smtClean="0">
                <a:latin typeface="Arial Narrow" panose="020B0606020202030204" pitchFamily="34" charset="0"/>
              </a:rPr>
              <a:t>schönsten Kriegsgräberanlagen </a:t>
            </a:r>
            <a:r>
              <a:rPr lang="de-DE" sz="1200" dirty="0">
                <a:latin typeface="Arial Narrow" panose="020B0606020202030204" pitchFamily="34" charset="0"/>
              </a:rPr>
              <a:t>Nordwestdeutschlands.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1992 </a:t>
            </a:r>
            <a:r>
              <a:rPr lang="de-DE" sz="1200" b="1" dirty="0" smtClean="0">
                <a:latin typeface="Arial Narrow" panose="020B0606020202030204" pitchFamily="34" charset="0"/>
              </a:rPr>
              <a:t>Denkmalschutz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Gartenhistorisches </a:t>
            </a:r>
            <a:r>
              <a:rPr lang="de-DE" sz="1200" dirty="0">
                <a:latin typeface="Arial Narrow" panose="020B0606020202030204" pitchFamily="34" charset="0"/>
              </a:rPr>
              <a:t>Kulturdenkmal (Gartendenkmal) </a:t>
            </a:r>
            <a:r>
              <a:rPr lang="de-DE" sz="1200" dirty="0" smtClean="0">
                <a:latin typeface="Arial Narrow" panose="020B0606020202030204" pitchFamily="34" charset="0"/>
              </a:rPr>
              <a:t>Stadtpark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H</a:t>
            </a:r>
            <a:r>
              <a:rPr lang="de-DE" sz="1200" dirty="0" smtClean="0">
                <a:latin typeface="Arial Narrow" panose="020B0606020202030204" pitchFamily="34" charset="0"/>
              </a:rPr>
              <a:t>oher künstlerischer Wert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Relativ unverändert und das </a:t>
            </a:r>
            <a:r>
              <a:rPr lang="de-DE" sz="1200" dirty="0">
                <a:latin typeface="Arial Narrow" panose="020B0606020202030204" pitchFamily="34" charset="0"/>
              </a:rPr>
              <a:t>einzige erhaltene Objekt dieses Typs von Gartenarchitekt Leberecht </a:t>
            </a:r>
            <a:r>
              <a:rPr lang="de-DE" sz="1200" dirty="0" err="1" smtClean="0">
                <a:latin typeface="Arial Narrow" panose="020B0606020202030204" pitchFamily="34" charset="0"/>
              </a:rPr>
              <a:t>Migge</a:t>
            </a:r>
            <a:endParaRPr lang="de-DE" sz="1200" dirty="0" smtClean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2356500"/>
            <a:ext cx="1656185" cy="155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73" y="2382788"/>
            <a:ext cx="2375991" cy="151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2732" r="5250" b="35423"/>
          <a:stretch/>
        </p:blipFill>
        <p:spPr>
          <a:xfrm>
            <a:off x="4571999" y="656487"/>
            <a:ext cx="4318863" cy="162108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885" r="1196" b="2070"/>
          <a:stretch/>
        </p:blipFill>
        <p:spPr>
          <a:xfrm>
            <a:off x="4572273" y="4013012"/>
            <a:ext cx="4310682" cy="251233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07082" y="634160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Fotos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u. Pläne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Nds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.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Landesamt f.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Denkmalpflege, Stadtarchiv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Wilhelmshaven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232820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25398" r="2511" b="15685"/>
          <a:stretch/>
        </p:blipFill>
        <p:spPr>
          <a:xfrm>
            <a:off x="3737682" y="4087906"/>
            <a:ext cx="5155492" cy="205599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82" y="1556792"/>
            <a:ext cx="515479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99366" y="1988840"/>
            <a:ext cx="268845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Niedersächsisches Landesamt für Denkmalpflege:</a:t>
            </a:r>
          </a:p>
          <a:p>
            <a:pPr>
              <a:spcAft>
                <a:spcPts val="600"/>
              </a:spcAft>
            </a:pPr>
            <a:r>
              <a:rPr lang="de-DE" sz="1200" b="1" i="1" dirty="0" smtClean="0">
                <a:latin typeface="Arial Narrow" panose="020B0606020202030204" pitchFamily="34" charset="0"/>
              </a:rPr>
              <a:t>Der Stadtpark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b="1" i="1" dirty="0" smtClean="0">
                <a:latin typeface="Arial Narrow" panose="020B0606020202030204" pitchFamily="34" charset="0"/>
              </a:rPr>
              <a:t>zählt zu den bedeutendsten Baudenkmalen Niedersachsens,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b="1" i="1" dirty="0" smtClean="0">
                <a:latin typeface="Arial Narrow" panose="020B0606020202030204" pitchFamily="34" charset="0"/>
              </a:rPr>
              <a:t>ist innovative Leistung eines der wichtigsten Protagonisten neuzeitlicher Gartenkunst,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b="1" i="1" dirty="0" smtClean="0">
                <a:latin typeface="Arial Narrow" panose="020B0606020202030204" pitchFamily="34" charset="0"/>
              </a:rPr>
              <a:t>ist aus unserer Sicht ein mindestens deutschlandweit bedeutendes historisches Objekt,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b="1" i="1" dirty="0" smtClean="0">
                <a:latin typeface="Arial Narrow" panose="020B0606020202030204" pitchFamily="34" charset="0"/>
              </a:rPr>
              <a:t>kann für den Beginn des 20. Jh. als revolutionär in der Gartenkunst angesehen werden. </a:t>
            </a:r>
          </a:p>
          <a:p>
            <a:endParaRPr lang="de-DE" sz="1000" i="1" dirty="0" smtClean="0">
              <a:latin typeface="Arial Narrow" panose="020B0606020202030204" pitchFamily="34" charset="0"/>
            </a:endParaRPr>
          </a:p>
          <a:p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aus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der Stellungnahme zum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Pflege-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und Entwicklungsplan / Parkpflegewerk </a:t>
            </a:r>
          </a:p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für den Stadtpark in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Wilhelmshaven,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2019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i="1" dirty="0"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91624" y="952272"/>
            <a:ext cx="3560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Stadtpark  --  Kulturhistorische Bedeutung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211960" y="6156313"/>
            <a:ext cx="47674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Fotos: Stadtarchiv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Wilhelmshaven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Martin-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Elsaesser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-Stiftung, www.100jahrebauhaus.hamburg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59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/>
          <a:stretch/>
        </p:blipFill>
        <p:spPr bwMode="auto">
          <a:xfrm>
            <a:off x="4283967" y="658788"/>
            <a:ext cx="4609207" cy="29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9" b="4386"/>
          <a:stretch/>
        </p:blipFill>
        <p:spPr>
          <a:xfrm>
            <a:off x="4283968" y="3620813"/>
            <a:ext cx="4609207" cy="29038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91624" y="692696"/>
            <a:ext cx="3560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Stadtpark  --  Kulturhistorische Bedeutung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88032" y="1207731"/>
            <a:ext cx="38519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Defizite</a:t>
            </a:r>
            <a:endParaRPr lang="de-DE" sz="12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endParaRPr lang="de-DE" sz="1200" dirty="0"/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Verlust architektonischer Klarheit z. B.: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err="1" smtClean="0">
                <a:latin typeface="Arial Narrow" panose="020B0606020202030204" pitchFamily="34" charset="0"/>
              </a:rPr>
              <a:t>Verunklarung</a:t>
            </a:r>
            <a:r>
              <a:rPr lang="de-DE" sz="1200" dirty="0" smtClean="0">
                <a:latin typeface="Arial Narrow" panose="020B0606020202030204" pitchFamily="34" charset="0"/>
              </a:rPr>
              <a:t> Kanalachsen durch</a:t>
            </a:r>
          </a:p>
          <a:p>
            <a:pPr marL="176213" lvl="1">
              <a:spcAft>
                <a:spcPts val="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- Gehölzaufwuchs an Ufern</a:t>
            </a:r>
          </a:p>
          <a:p>
            <a:pPr marL="176213" lvl="1"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- Konturverlust durch zerfallende Ufereinfassungen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Z</a:t>
            </a:r>
            <a:r>
              <a:rPr lang="de-DE" sz="1200" dirty="0" smtClean="0">
                <a:latin typeface="Arial Narrow" panose="020B0606020202030204" pitchFamily="34" charset="0"/>
              </a:rPr>
              <a:t>ugewachsene Freiflächen, Wegebeziehungen, Sichtachsen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Verlust von Gestaltungselementen, z. B.: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Insel im Westteich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Kastanienrondell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Wildrosen an Uferböschung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Verlust von Vegetationsmotiven, z. B.: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Baumquartiere aus bestimmten Leitbaumarten (Standortprobleme, Krankheiten, Konkurrenzaufwuchs) 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M</a:t>
            </a:r>
            <a:r>
              <a:rPr lang="de-DE" sz="1200" dirty="0" smtClean="0">
                <a:latin typeface="Arial Narrow" panose="020B0606020202030204" pitchFamily="34" charset="0"/>
              </a:rPr>
              <a:t>arkante Zierbepflanzungen der Quartiersränder z. B. mit Blütensträuchern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E</a:t>
            </a:r>
            <a:r>
              <a:rPr lang="de-DE" sz="1200" dirty="0" smtClean="0">
                <a:latin typeface="Arial Narrow" panose="020B0606020202030204" pitchFamily="34" charset="0"/>
              </a:rPr>
              <a:t>nge rasterartige Anordnung </a:t>
            </a:r>
            <a:r>
              <a:rPr lang="de-DE" sz="1200" dirty="0">
                <a:latin typeface="Arial Narrow" panose="020B0606020202030204" pitchFamily="34" charset="0"/>
              </a:rPr>
              <a:t>der </a:t>
            </a:r>
            <a:r>
              <a:rPr lang="de-DE" sz="1200" dirty="0" smtClean="0">
                <a:latin typeface="Arial Narrow" panose="020B0606020202030204" pitchFamily="34" charset="0"/>
              </a:rPr>
              <a:t>Bäume</a:t>
            </a: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Architektonische Elemente, z. B.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Zu klärende Zukunft für Hofstelle </a:t>
            </a:r>
            <a:r>
              <a:rPr lang="de-DE" sz="1200" dirty="0" err="1" smtClean="0">
                <a:latin typeface="Arial Narrow" panose="020B0606020202030204" pitchFamily="34" charset="0"/>
              </a:rPr>
              <a:t>Neuender</a:t>
            </a:r>
            <a:r>
              <a:rPr lang="de-DE" sz="1200" dirty="0" smtClean="0">
                <a:latin typeface="Arial Narrow" panose="020B0606020202030204" pitchFamily="34" charset="0"/>
              </a:rPr>
              <a:t> Busch,  Bauhof (Flugabwehrzentrale)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Verlust historischer </a:t>
            </a:r>
            <a:r>
              <a:rPr lang="de-DE" sz="1200" dirty="0" err="1" smtClean="0">
                <a:latin typeface="Arial Narrow" panose="020B0606020202030204" pitchFamily="34" charset="0"/>
              </a:rPr>
              <a:t>Klinkerbelag</a:t>
            </a:r>
            <a:r>
              <a:rPr lang="de-DE" sz="1200" dirty="0" smtClean="0">
                <a:latin typeface="Arial Narrow" panose="020B0606020202030204" pitchFamily="34" charset="0"/>
              </a:rPr>
              <a:t> Pappelallee durch Asphalt</a:t>
            </a:r>
            <a:r>
              <a:rPr lang="de-DE" sz="1200" dirty="0"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8" name="Rechteck 7"/>
          <p:cNvSpPr/>
          <p:nvPr/>
        </p:nvSpPr>
        <p:spPr>
          <a:xfrm>
            <a:off x="5908943" y="6278404"/>
            <a:ext cx="2984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de-DE" sz="1000" dirty="0">
                <a:latin typeface="Arial Narrow" panose="020B0606020202030204" pitchFamily="34" charset="0"/>
              </a:rPr>
              <a:t>Fotos: Stadtarchiv </a:t>
            </a:r>
            <a:r>
              <a:rPr lang="de-DE" sz="1000" dirty="0" smtClean="0">
                <a:latin typeface="Arial Narrow" panose="020B0606020202030204" pitchFamily="34" charset="0"/>
              </a:rPr>
              <a:t>Wilhelmshaven</a:t>
            </a:r>
            <a:endParaRPr lang="de-DE" sz="1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021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91624" y="952272"/>
            <a:ext cx="5144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Stadtpark  --  Freiraumplanerische Bedeutung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8032" y="1332385"/>
            <a:ext cx="543609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b="1" dirty="0" smtClean="0">
                <a:latin typeface="Arial Narrow" panose="020B0606020202030204" pitchFamily="34" charset="0"/>
              </a:rPr>
              <a:t>Defizite in der Nutzbarkeit</a:t>
            </a:r>
            <a:endParaRPr lang="de-DE" sz="1200" dirty="0" smtClean="0">
              <a:latin typeface="Arial Narrow" panose="020B0606020202030204" pitchFamily="34" charset="0"/>
            </a:endParaRPr>
          </a:p>
          <a:p>
            <a:pPr lvl="0"/>
            <a:endParaRPr lang="de-DE" sz="1200" dirty="0">
              <a:latin typeface="Arial Narrow" panose="020B0606020202030204" pitchFamily="34" charset="0"/>
            </a:endParaRPr>
          </a:p>
          <a:p>
            <a:pPr lvl="0"/>
            <a:r>
              <a:rPr lang="de-DE" sz="1200" u="sng" dirty="0" smtClean="0">
                <a:latin typeface="Arial Narrow" panose="020B0606020202030204" pitchFamily="34" charset="0"/>
              </a:rPr>
              <a:t>Räumlich-gestalterische Aspekte:</a:t>
            </a:r>
          </a:p>
          <a:p>
            <a:pPr lvl="0"/>
            <a:endParaRPr lang="de-DE" sz="1200" dirty="0" smtClean="0">
              <a:latin typeface="Arial Narrow" panose="020B0606020202030204" pitchFamily="34" charset="0"/>
            </a:endParaRP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K</a:t>
            </a:r>
            <a:r>
              <a:rPr lang="de-DE" sz="1200" dirty="0" smtClean="0">
                <a:latin typeface="Arial Narrow" panose="020B0606020202030204" pitchFamily="34" charset="0"/>
              </a:rPr>
              <a:t>ulturhistorische Einmaligkeit ist zu wenig ablesbar ,</a:t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u. a. aufgrund des Verlustes von historischen Eigenarten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Fehlen </a:t>
            </a:r>
            <a:r>
              <a:rPr lang="de-DE" sz="1200" dirty="0">
                <a:latin typeface="Arial Narrow" panose="020B0606020202030204" pitchFamily="34" charset="0"/>
              </a:rPr>
              <a:t>markant gestalterischer Räume:</a:t>
            </a:r>
          </a:p>
          <a:p>
            <a:pPr marL="347663" lvl="1" indent="-171450">
              <a:spcAft>
                <a:spcPts val="600"/>
              </a:spcAft>
              <a:buFontTx/>
              <a:buChar char="-"/>
            </a:pPr>
            <a:r>
              <a:rPr lang="de-DE" sz="1200" dirty="0" smtClean="0">
                <a:latin typeface="Arial Narrow" panose="020B0606020202030204" pitchFamily="34" charset="0"/>
              </a:rPr>
              <a:t>Teiche</a:t>
            </a:r>
            <a:r>
              <a:rPr lang="de-DE" sz="1200" dirty="0">
                <a:latin typeface="Arial Narrow" panose="020B0606020202030204" pitchFamily="34" charset="0"/>
              </a:rPr>
              <a:t>, Kanäle und Ufer sind zu wenig zur Schaffung einprägsamer Orte </a:t>
            </a:r>
            <a:r>
              <a:rPr lang="de-DE" sz="1200" dirty="0" smtClean="0">
                <a:latin typeface="Arial Narrow" panose="020B0606020202030204" pitchFamily="34" charset="0"/>
              </a:rPr>
              <a:t>genutzt.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347663" lvl="1" indent="-171450">
              <a:spcAft>
                <a:spcPts val="600"/>
              </a:spcAft>
              <a:buFontTx/>
              <a:buChar char="-"/>
            </a:pPr>
            <a:r>
              <a:rPr lang="de-DE" sz="1200" dirty="0" smtClean="0">
                <a:latin typeface="Arial Narrow" panose="020B0606020202030204" pitchFamily="34" charset="0"/>
              </a:rPr>
              <a:t>Rosenhügel</a:t>
            </a:r>
            <a:r>
              <a:rPr lang="de-DE" sz="1200" dirty="0">
                <a:latin typeface="Arial Narrow" panose="020B0606020202030204" pitchFamily="34" charset="0"/>
              </a:rPr>
              <a:t>, </a:t>
            </a:r>
            <a:r>
              <a:rPr lang="de-DE" sz="1200" dirty="0" smtClean="0">
                <a:latin typeface="Arial Narrow" panose="020B0606020202030204" pitchFamily="34" charset="0"/>
              </a:rPr>
              <a:t>Parkeingänge, besondere </a:t>
            </a:r>
            <a:r>
              <a:rPr lang="de-DE" sz="1200" dirty="0">
                <a:latin typeface="Arial Narrow" panose="020B0606020202030204" pitchFamily="34" charset="0"/>
              </a:rPr>
              <a:t>Waldachsen und -lichtungen etc. könnten signifikanter gestaltet </a:t>
            </a:r>
            <a:r>
              <a:rPr lang="de-DE" sz="1200" dirty="0" smtClean="0">
                <a:latin typeface="Arial Narrow" panose="020B0606020202030204" pitchFamily="34" charset="0"/>
              </a:rPr>
              <a:t>sein.</a:t>
            </a:r>
          </a:p>
          <a:p>
            <a:pPr marL="347663" lvl="1" indent="-171450">
              <a:spcAft>
                <a:spcPts val="600"/>
              </a:spcAft>
              <a:buFontTx/>
              <a:buChar char="-"/>
            </a:pPr>
            <a:r>
              <a:rPr lang="de-DE" sz="1200" dirty="0">
                <a:latin typeface="Arial Narrow" panose="020B0606020202030204" pitchFamily="34" charset="0"/>
              </a:rPr>
              <a:t>V</a:t>
            </a:r>
            <a:r>
              <a:rPr lang="de-DE" sz="1200" dirty="0" smtClean="0">
                <a:latin typeface="Arial Narrow" panose="020B0606020202030204" pitchFamily="34" charset="0"/>
              </a:rPr>
              <a:t>ernachlässigte Bereiche: z. B. </a:t>
            </a:r>
            <a:r>
              <a:rPr lang="de-DE" sz="1200" dirty="0">
                <a:latin typeface="Arial Narrow" panose="020B0606020202030204" pitchFamily="34" charset="0"/>
              </a:rPr>
              <a:t>Roseninsel </a:t>
            </a:r>
            <a:r>
              <a:rPr lang="de-DE" sz="1200" dirty="0" smtClean="0">
                <a:latin typeface="Arial Narrow" panose="020B0606020202030204" pitchFamily="34" charset="0"/>
              </a:rPr>
              <a:t>/ Niedergarten </a:t>
            </a:r>
            <a:r>
              <a:rPr lang="de-DE" sz="1200" dirty="0">
                <a:latin typeface="Arial Narrow" panose="020B0606020202030204" pitchFamily="34" charset="0"/>
              </a:rPr>
              <a:t>südlich der Steinbrücke </a:t>
            </a:r>
          </a:p>
          <a:p>
            <a:pPr lvl="0"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654012"/>
            <a:ext cx="3025031" cy="17015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2419906"/>
            <a:ext cx="3026891" cy="20179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83" y="4518025"/>
            <a:ext cx="3025266" cy="201684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8"/>
          <a:stretch/>
        </p:blipFill>
        <p:spPr>
          <a:xfrm>
            <a:off x="395288" y="4166958"/>
            <a:ext cx="2808560" cy="2363149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54590"/>
            <a:ext cx="2507419" cy="127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50" y="4166958"/>
            <a:ext cx="2500526" cy="101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5269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99690" y="1708445"/>
            <a:ext cx="463234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b="1" dirty="0">
                <a:latin typeface="Arial Narrow" panose="020B0606020202030204" pitchFamily="34" charset="0"/>
              </a:rPr>
              <a:t>Defizite in der Nutzbarkeit</a:t>
            </a:r>
          </a:p>
          <a:p>
            <a:pPr lvl="0"/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u="sng" dirty="0" smtClean="0">
                <a:latin typeface="Arial Narrow" panose="020B0606020202030204" pitchFamily="34" charset="0"/>
              </a:rPr>
              <a:t>Funktionale Aspekte: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S</a:t>
            </a:r>
            <a:r>
              <a:rPr lang="de-DE" sz="1200" dirty="0" smtClean="0">
                <a:latin typeface="Arial Narrow" panose="020B0606020202030204" pitchFamily="34" charset="0"/>
              </a:rPr>
              <a:t>chlechte </a:t>
            </a:r>
            <a:r>
              <a:rPr lang="de-DE" sz="1200" dirty="0">
                <a:latin typeface="Arial Narrow" panose="020B0606020202030204" pitchFamily="34" charset="0"/>
              </a:rPr>
              <a:t>Anbindung an öffentliche Verkehrsmittel 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Lücken </a:t>
            </a:r>
            <a:r>
              <a:rPr lang="de-DE" sz="1200" dirty="0">
                <a:latin typeface="Arial Narrow" panose="020B0606020202030204" pitchFamily="34" charset="0"/>
              </a:rPr>
              <a:t>im Netz und in der Attraktivität von Wegen: </a:t>
            </a:r>
            <a:r>
              <a:rPr lang="de-DE" sz="1200" dirty="0" smtClean="0">
                <a:latin typeface="Arial Narrow" panose="020B0606020202030204" pitchFamily="34" charset="0"/>
              </a:rPr>
              <a:t>zu wenig markante Aufenthaltsräume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Zu wenig bzw. fehlende Nutzungsangebote für alle Altersgruppen, z. B. Spiel- und Sportangebote, überdachte Aufenthaltsorte, Grillplatz u</a:t>
            </a:r>
            <a:r>
              <a:rPr lang="de-DE" sz="1200" dirty="0" smtClean="0">
                <a:latin typeface="Arial Narrow" panose="020B0606020202030204" pitchFamily="34" charset="0"/>
              </a:rPr>
              <a:t>. ä</a:t>
            </a:r>
            <a:r>
              <a:rPr lang="de-DE" sz="1200" dirty="0">
                <a:latin typeface="Arial Narrow" panose="020B0606020202030204" pitchFamily="34" charset="0"/>
              </a:rPr>
              <a:t>.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Ausstattung </a:t>
            </a:r>
            <a:r>
              <a:rPr lang="de-DE" sz="1200" dirty="0">
                <a:latin typeface="Arial Narrow" panose="020B0606020202030204" pitchFamily="34" charset="0"/>
              </a:rPr>
              <a:t>und Gestaltung des Spielangebotes  ist der stadtweiten Bedeutung des Raumes nicht </a:t>
            </a:r>
            <a:r>
              <a:rPr lang="de-DE" sz="1200" dirty="0" smtClean="0">
                <a:latin typeface="Arial Narrow" panose="020B0606020202030204" pitchFamily="34" charset="0"/>
              </a:rPr>
              <a:t>angemessen.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Sanierungs- und Instandhaltungsstau (Gewässersystem, Gestaltungsschwerpunkte)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Verschlammung der Gewässer: 0-30 cm statt ursprünglich 1-2 m Tiefe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Hohe </a:t>
            </a:r>
            <a:r>
              <a:rPr lang="de-DE" sz="1200" dirty="0">
                <a:latin typeface="Arial Narrow" panose="020B0606020202030204" pitchFamily="34" charset="0"/>
              </a:rPr>
              <a:t>bzw. nicht steuerbare Grundwasserstände (</a:t>
            </a:r>
            <a:r>
              <a:rPr lang="de-DE" sz="1200" dirty="0" smtClean="0">
                <a:latin typeface="Arial Narrow" panose="020B0606020202030204" pitchFamily="34" charset="0"/>
              </a:rPr>
              <a:t>Entwässerungskonzept)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F</a:t>
            </a:r>
            <a:r>
              <a:rPr lang="de-DE" sz="1200" dirty="0" smtClean="0">
                <a:latin typeface="Arial Narrow" panose="020B0606020202030204" pitchFamily="34" charset="0"/>
              </a:rPr>
              <a:t>ehlende </a:t>
            </a:r>
            <a:r>
              <a:rPr lang="de-DE" sz="1200" dirty="0">
                <a:latin typeface="Arial Narrow" panose="020B0606020202030204" pitchFamily="34" charset="0"/>
              </a:rPr>
              <a:t>Beleuchtung am </a:t>
            </a:r>
            <a:r>
              <a:rPr lang="de-DE" sz="1200" dirty="0" err="1">
                <a:latin typeface="Arial Narrow" panose="020B0606020202030204" pitchFamily="34" charset="0"/>
              </a:rPr>
              <a:t>Lönsweg</a:t>
            </a:r>
            <a:r>
              <a:rPr lang="de-DE" sz="1200" dirty="0">
                <a:latin typeface="Arial Narrow" panose="020B0606020202030204" pitchFamily="34" charset="0"/>
              </a:rPr>
              <a:t> und in </a:t>
            </a:r>
            <a:r>
              <a:rPr lang="de-DE" sz="1200" dirty="0" smtClean="0">
                <a:latin typeface="Arial Narrow" panose="020B0606020202030204" pitchFamily="34" charset="0"/>
              </a:rPr>
              <a:t>einigen ausgewählten </a:t>
            </a:r>
            <a:r>
              <a:rPr lang="de-DE" sz="1200" dirty="0">
                <a:latin typeface="Arial Narrow" panose="020B0606020202030204" pitchFamily="34" charset="0"/>
              </a:rPr>
              <a:t>Bereichen des Stadtparkes 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Fehlende Infrastruktur für </a:t>
            </a:r>
            <a:r>
              <a:rPr lang="de-DE" sz="1200" dirty="0" err="1" smtClean="0">
                <a:latin typeface="Arial Narrow" panose="020B0606020202030204" pitchFamily="34" charset="0"/>
              </a:rPr>
              <a:t>Bespielungen</a:t>
            </a:r>
            <a:r>
              <a:rPr lang="de-DE" sz="1200" dirty="0" smtClean="0">
                <a:latin typeface="Arial Narrow" panose="020B0606020202030204" pitchFamily="34" charset="0"/>
              </a:rPr>
              <a:t>, </a:t>
            </a:r>
            <a:r>
              <a:rPr lang="de-DE" sz="1200" dirty="0">
                <a:latin typeface="Arial Narrow" panose="020B0606020202030204" pitchFamily="34" charset="0"/>
              </a:rPr>
              <a:t>z. B. Strom am </a:t>
            </a:r>
            <a:r>
              <a:rPr lang="de-DE" sz="1200" dirty="0" smtClean="0">
                <a:latin typeface="Arial Narrow" panose="020B0606020202030204" pitchFamily="34" charset="0"/>
              </a:rPr>
              <a:t>Rosenhügel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Fehlende Orientierungshilfen</a:t>
            </a:r>
          </a:p>
        </p:txBody>
      </p:sp>
      <p:sp>
        <p:nvSpPr>
          <p:cNvPr id="5" name="Rechteck 4"/>
          <p:cNvSpPr/>
          <p:nvPr/>
        </p:nvSpPr>
        <p:spPr>
          <a:xfrm>
            <a:off x="291624" y="952272"/>
            <a:ext cx="5144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Stadtpark  --  Freiraumplanerische Bedeutung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/>
        </p:blipFill>
        <p:spPr bwMode="auto">
          <a:xfrm>
            <a:off x="5651500" y="645071"/>
            <a:ext cx="3241675" cy="187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5651500" y="2638586"/>
            <a:ext cx="3241675" cy="177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1"/>
          <a:stretch/>
        </p:blipFill>
        <p:spPr bwMode="auto">
          <a:xfrm>
            <a:off x="5640048" y="4518024"/>
            <a:ext cx="3264021" cy="201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0347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Stadtpark  --  Landschaftsökologische Bedeutung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00732" y="1323414"/>
            <a:ext cx="456101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Qualitäten</a:t>
            </a: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u="sng" dirty="0" smtClean="0">
                <a:latin typeface="Arial Narrow" panose="020B0606020202030204" pitchFamily="34" charset="0"/>
              </a:rPr>
              <a:t>Biotoptypen: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Sehr </a:t>
            </a:r>
            <a:r>
              <a:rPr lang="de-DE" sz="1200" dirty="0">
                <a:latin typeface="Arial Narrow" panose="020B0606020202030204" pitchFamily="34" charset="0"/>
              </a:rPr>
              <a:t>hohe </a:t>
            </a:r>
            <a:r>
              <a:rPr lang="de-DE" sz="1200" dirty="0" smtClean="0">
                <a:latin typeface="Arial Narrow" panose="020B0606020202030204" pitchFamily="34" charset="0"/>
              </a:rPr>
              <a:t>Bedeutung: Landröhrichte u. Kleingewässer </a:t>
            </a:r>
            <a:r>
              <a:rPr lang="de-DE" sz="1200" dirty="0" err="1" smtClean="0">
                <a:latin typeface="Arial Narrow" panose="020B0606020202030204" pitchFamily="34" charset="0"/>
              </a:rPr>
              <a:t>Lönsweg</a:t>
            </a:r>
            <a:r>
              <a:rPr lang="de-DE" sz="1200" dirty="0" smtClean="0">
                <a:latin typeface="Arial Narrow" panose="020B0606020202030204" pitchFamily="34" charset="0"/>
              </a:rPr>
              <a:t>,  Magerrasen DJK-Gelände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H</a:t>
            </a:r>
            <a:r>
              <a:rPr lang="de-DE" sz="1200" dirty="0" smtClean="0">
                <a:latin typeface="Arial Narrow" panose="020B0606020202030204" pitchFamily="34" charset="0"/>
              </a:rPr>
              <a:t>ohe Bedeutung: Waldtypen, </a:t>
            </a:r>
            <a:r>
              <a:rPr lang="de-DE" sz="1200" dirty="0">
                <a:latin typeface="Arial Narrow" panose="020B0606020202030204" pitchFamily="34" charset="0"/>
              </a:rPr>
              <a:t>m</a:t>
            </a:r>
            <a:r>
              <a:rPr lang="de-DE" sz="1200" dirty="0" smtClean="0">
                <a:latin typeface="Arial Narrow" panose="020B0606020202030204" pitchFamily="34" charset="0"/>
              </a:rPr>
              <a:t>esophiles </a:t>
            </a:r>
            <a:r>
              <a:rPr lang="de-DE" sz="1200" dirty="0">
                <a:latin typeface="Arial Narrow" panose="020B0606020202030204" pitchFamily="34" charset="0"/>
              </a:rPr>
              <a:t>Grünland, </a:t>
            </a:r>
            <a:r>
              <a:rPr lang="de-DE" sz="1200" dirty="0" smtClean="0">
                <a:latin typeface="Arial Narrow" panose="020B0606020202030204" pitchFamily="34" charset="0"/>
              </a:rPr>
              <a:t>Flutrasen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Grünes Zentrum einer breiten </a:t>
            </a:r>
            <a:r>
              <a:rPr lang="de-DE" sz="1200" dirty="0" err="1">
                <a:latin typeface="Arial Narrow" panose="020B0606020202030204" pitchFamily="34" charset="0"/>
              </a:rPr>
              <a:t>gehölz</a:t>
            </a:r>
            <a:r>
              <a:rPr lang="de-DE" sz="1200" dirty="0">
                <a:latin typeface="Arial Narrow" panose="020B0606020202030204" pitchFamily="34" charset="0"/>
              </a:rPr>
              <a:t>- und </a:t>
            </a:r>
            <a:r>
              <a:rPr lang="de-DE" sz="1200" dirty="0" smtClean="0">
                <a:latin typeface="Arial Narrow" panose="020B0606020202030204" pitchFamily="34" charset="0"/>
              </a:rPr>
              <a:t>bodengebundenen Biotopvernetzung</a:t>
            </a:r>
          </a:p>
          <a:p>
            <a:pPr>
              <a:spcAft>
                <a:spcPts val="600"/>
              </a:spcAft>
            </a:pPr>
            <a:r>
              <a:rPr lang="de-DE" sz="1200" u="sng" dirty="0" smtClean="0">
                <a:latin typeface="Arial Narrow" panose="020B0606020202030204" pitchFamily="34" charset="0"/>
              </a:rPr>
              <a:t>Fauna:</a:t>
            </a:r>
            <a:endParaRPr lang="de-DE" sz="1200" u="sng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Brutvögel: wichtige Funktion aufgrund Strukturreichtum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Fledermäuse: viele Funktionsräume mit hoher Bedeutung</a:t>
            </a:r>
          </a:p>
          <a:p>
            <a:pPr>
              <a:spcAft>
                <a:spcPts val="600"/>
              </a:spcAft>
            </a:pPr>
            <a:endParaRPr lang="de-DE" sz="1200" b="1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Defizite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Konkurrenzstarke Neophyten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Grünland trotz </a:t>
            </a:r>
            <a:r>
              <a:rPr lang="de-DE" sz="1200" dirty="0">
                <a:latin typeface="Arial Narrow" panose="020B0606020202030204" pitchFamily="34" charset="0"/>
              </a:rPr>
              <a:t>Bewirtschaftungsauflagen </a:t>
            </a:r>
            <a:r>
              <a:rPr lang="de-DE" sz="1200" dirty="0" smtClean="0">
                <a:latin typeface="Arial Narrow" panose="020B0606020202030204" pitchFamily="34" charset="0"/>
              </a:rPr>
              <a:t>ohne potenziellen Artenreichtum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Anzahl </a:t>
            </a:r>
            <a:r>
              <a:rPr lang="de-DE" sz="1200" dirty="0">
                <a:latin typeface="Arial Narrow" panose="020B0606020202030204" pitchFamily="34" charset="0"/>
              </a:rPr>
              <a:t>an Senken mit Flutrasen </a:t>
            </a:r>
            <a:r>
              <a:rPr lang="de-DE" sz="1200" dirty="0" smtClean="0">
                <a:latin typeface="Arial Narrow" panose="020B0606020202030204" pitchFamily="34" charset="0"/>
              </a:rPr>
              <a:t>zu gering 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Stressfaktoren in Gewässern: niedrige Wasserstände, niedrige </a:t>
            </a:r>
            <a:r>
              <a:rPr lang="de-DE" sz="1200" dirty="0">
                <a:latin typeface="Arial Narrow" panose="020B0606020202030204" pitchFamily="34" charset="0"/>
              </a:rPr>
              <a:t>Sauerstoffkonzentration, </a:t>
            </a:r>
            <a:r>
              <a:rPr lang="de-DE" sz="1200" dirty="0" smtClean="0">
                <a:latin typeface="Arial Narrow" panose="020B0606020202030204" pitchFamily="34" charset="0"/>
              </a:rPr>
              <a:t>Faulschlamm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Uferrandbereiche </a:t>
            </a:r>
            <a:r>
              <a:rPr lang="de-DE" sz="1200" dirty="0">
                <a:latin typeface="Arial Narrow" panose="020B0606020202030204" pitchFamily="34" charset="0"/>
              </a:rPr>
              <a:t>zumindest abschnittsweise deutlich </a:t>
            </a:r>
            <a:r>
              <a:rPr lang="de-DE" sz="1200" dirty="0" smtClean="0">
                <a:latin typeface="Arial Narrow" panose="020B0606020202030204" pitchFamily="34" charset="0"/>
              </a:rPr>
              <a:t>zu strukturarm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Verlandete Gräben ohne typische </a:t>
            </a:r>
            <a:r>
              <a:rPr lang="de-DE" sz="1200" dirty="0" err="1" smtClean="0">
                <a:latin typeface="Arial Narrow" panose="020B0606020202030204" pitchFamily="34" charset="0"/>
              </a:rPr>
              <a:t>Fließgewässerflora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44" y="2276872"/>
            <a:ext cx="4031431" cy="348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4788024" y="1340768"/>
            <a:ext cx="2719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Landschaftsschutzgebiet Stadtpark </a:t>
            </a:r>
            <a:r>
              <a:rPr lang="de-DE" sz="1200" b="1" dirty="0">
                <a:latin typeface="Arial Narrow" panose="020B0606020202030204" pitchFamily="34" charset="0"/>
              </a:rPr>
              <a:t>(1982)</a:t>
            </a:r>
          </a:p>
        </p:txBody>
      </p:sp>
      <p:sp>
        <p:nvSpPr>
          <p:cNvPr id="11" name="Rechteck 10"/>
          <p:cNvSpPr/>
          <p:nvPr/>
        </p:nvSpPr>
        <p:spPr>
          <a:xfrm>
            <a:off x="4788024" y="1927865"/>
            <a:ext cx="18405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Bewertung der Biotoptypen</a:t>
            </a:r>
            <a:endParaRPr lang="de-DE" sz="1200" b="1" dirty="0">
              <a:latin typeface="Arial Narrow" panose="020B0606020202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824536" y="5877272"/>
            <a:ext cx="4211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Quelle: Stadt Wilhelmshaven (Hrsg.) 2018: Biotoptypen-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, Brutvogel- und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Fledermaus-kartierung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„Stadtpark Wilhelmshaven“ 2017.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Bearb. Büro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für Biologie und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Umweltpla-nung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Roßkamp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, Stand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Februar 2018 </a:t>
            </a:r>
          </a:p>
        </p:txBody>
      </p:sp>
    </p:spTree>
    <p:extLst>
      <p:ext uri="{BB962C8B-B14F-4D97-AF65-F5344CB8AC3E}">
        <p14:creationId xmlns:p14="http://schemas.microsoft.com/office/powerpoint/2010/main" val="6940763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65230" y="1075754"/>
            <a:ext cx="8204688" cy="2281238"/>
            <a:chOff x="613" y="1456"/>
            <a:chExt cx="5599" cy="1437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3563" y="2680"/>
              <a:ext cx="258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de-DE" altLang="de-DE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...  </a:t>
              </a:r>
              <a:r>
                <a:rPr lang="de-DE" altLang="de-DE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einer </a:t>
              </a:r>
              <a:r>
                <a:rPr lang="de-DE" altLang="de-DE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langfristigen </a:t>
              </a:r>
              <a:r>
                <a:rPr lang="de-DE" altLang="de-DE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Entwicklungsstrategie</a:t>
              </a:r>
              <a:endParaRPr lang="de-DE" alt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684" y="1983"/>
              <a:ext cx="1968" cy="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844" y="1776"/>
              <a:ext cx="1201" cy="43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tIns="154800"/>
            <a:lstStyle/>
            <a:p>
              <a:pPr algn="ctr" eaLnBrk="0" hangingPunct="0">
                <a:lnSpc>
                  <a:spcPct val="120000"/>
                </a:lnSpc>
                <a:spcBef>
                  <a:spcPct val="50000"/>
                </a:spcBef>
              </a:pPr>
              <a:r>
                <a:rPr lang="de-DE" altLang="de-DE" sz="2000" b="1" dirty="0">
                  <a:latin typeface="Arial Narrow" panose="020B0606020202030204" pitchFamily="34" charset="0"/>
                </a:rPr>
                <a:t>Gartenschau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636" y="2373"/>
              <a:ext cx="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de-DE" sz="2400" b="1" dirty="0" smtClean="0">
                  <a:solidFill>
                    <a:srgbClr val="9EA374"/>
                  </a:solidFill>
                  <a:latin typeface="Arial Narrow" panose="020B0606020202030204" pitchFamily="34" charset="0"/>
                </a:rPr>
                <a:t>2021</a:t>
              </a:r>
              <a:endParaRPr lang="de-DE" altLang="de-DE" sz="2400" b="1" dirty="0">
                <a:solidFill>
                  <a:srgbClr val="9EA374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071" y="2400"/>
              <a:ext cx="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altLang="de-DE" sz="2400" b="1" dirty="0" smtClean="0">
                  <a:solidFill>
                    <a:srgbClr val="9EA374"/>
                  </a:solidFill>
                  <a:latin typeface="Arial Narrow" panose="020B0606020202030204" pitchFamily="34" charset="0"/>
                </a:rPr>
                <a:t>2026</a:t>
              </a:r>
              <a:endParaRPr lang="de-DE" altLang="de-DE" sz="2400" b="1" dirty="0">
                <a:solidFill>
                  <a:srgbClr val="9EA374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628" y="2400"/>
              <a:ext cx="58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de-DE" sz="2400" b="1" dirty="0">
                  <a:solidFill>
                    <a:srgbClr val="9EA374"/>
                  </a:solidFill>
                  <a:latin typeface="Arial Narrow" panose="020B0606020202030204" pitchFamily="34" charset="0"/>
                </a:rPr>
                <a:t>20....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4284" y="1989"/>
              <a:ext cx="1820" cy="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613" y="1456"/>
              <a:ext cx="525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de-DE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Die Gartenschau als </a:t>
              </a:r>
              <a:r>
                <a:rPr lang="de-DE" altLang="de-DE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kraftvoller Impuls </a:t>
              </a:r>
              <a:r>
                <a:rPr lang="de-DE" altLang="de-DE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</p:grp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296863" y="207690"/>
            <a:ext cx="8307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dirty="0">
                <a:latin typeface="Arial Narrow" panose="020B0606020202030204" pitchFamily="34" charset="0"/>
              </a:rPr>
              <a:t>G</a:t>
            </a:r>
            <a:r>
              <a:rPr lang="de-DE" altLang="de-DE" dirty="0" smtClean="0">
                <a:latin typeface="Arial Narrow" panose="020B0606020202030204" pitchFamily="34" charset="0"/>
              </a:rPr>
              <a:t>artenschauen  </a:t>
            </a:r>
            <a:r>
              <a:rPr lang="de-DE" altLang="de-DE" dirty="0">
                <a:latin typeface="Arial Narrow" panose="020B0606020202030204" pitchFamily="34" charset="0"/>
              </a:rPr>
              <a:t>als  Instrument  der </a:t>
            </a:r>
            <a:r>
              <a:rPr lang="de-DE" altLang="de-DE" dirty="0" smtClean="0">
                <a:latin typeface="Arial Narrow" panose="020B0606020202030204" pitchFamily="34" charset="0"/>
              </a:rPr>
              <a:t>Stadtentwicklung</a:t>
            </a:r>
            <a:endParaRPr lang="de-DE" altLang="de-DE" dirty="0">
              <a:latin typeface="Arial Narrow" panose="020B060602020203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59523" y="4149080"/>
            <a:ext cx="8433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Vorgehensweise der Machbarkeitsstudie</a:t>
            </a:r>
          </a:p>
          <a:p>
            <a:pPr eaLnBrk="0" hangingPunct="0">
              <a:spcBef>
                <a:spcPts val="0"/>
              </a:spcBef>
            </a:pPr>
            <a:r>
              <a:rPr lang="de-DE" alt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Frage 1: Was soll eine Gartenschau für die langfristige Stadtentwicklung in Wilhelmshaven bewirken?</a:t>
            </a:r>
            <a:endParaRPr lang="de-DE" altLang="de-DE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966555" y="5085184"/>
            <a:ext cx="5314986" cy="689067"/>
            <a:chOff x="1974576" y="4981092"/>
            <a:chExt cx="5314986" cy="689067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974576" y="4984359"/>
              <a:ext cx="1759927" cy="6858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rgbClr val="333399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tIns="154800" anchor="ctr" anchorCtr="1"/>
            <a:lstStyle/>
            <a:p>
              <a:pPr algn="ctr" eaLnBrk="0" hangingPunct="0">
                <a:lnSpc>
                  <a:spcPct val="120000"/>
                </a:lnSpc>
                <a:spcBef>
                  <a:spcPct val="50000"/>
                </a:spcBef>
              </a:pPr>
              <a:r>
                <a:rPr lang="de-DE" altLang="de-DE" sz="1400" b="1" dirty="0" smtClean="0">
                  <a:latin typeface="Arial Narrow" panose="020B0606020202030204" pitchFamily="34" charset="0"/>
                </a:rPr>
                <a:t>Ziele der langfristigen Stadtentwicklung</a:t>
              </a:r>
              <a:endParaRPr lang="de-DE" altLang="de-DE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3923179" y="5337648"/>
              <a:ext cx="1470833" cy="0"/>
            </a:xfrm>
            <a:prstGeom prst="line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5529635" y="4981092"/>
              <a:ext cx="1759927" cy="6858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rgbClr val="333399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tIns="154800" anchor="ctr" anchorCtr="1"/>
            <a:lstStyle/>
            <a:p>
              <a:pPr algn="ctr" eaLnBrk="0" hangingPunct="0">
                <a:lnSpc>
                  <a:spcPct val="120000"/>
                </a:lnSpc>
                <a:spcBef>
                  <a:spcPct val="50000"/>
                </a:spcBef>
              </a:pPr>
              <a:r>
                <a:rPr lang="de-DE" altLang="de-DE" sz="1400" b="1" dirty="0" smtClean="0">
                  <a:latin typeface="Arial Narrow" panose="020B0606020202030204" pitchFamily="34" charset="0"/>
                </a:rPr>
                <a:t>Konzeption einer Gartenschau</a:t>
              </a:r>
              <a:endParaRPr lang="de-DE" altLang="de-DE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211161" y="5013176"/>
              <a:ext cx="720879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latin typeface="Arial Narrow" panose="020B0606020202030204" pitchFamily="34" charset="0"/>
                </a:rPr>
                <a:t>Ableitung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7129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91624" y="952272"/>
            <a:ext cx="3704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Stadtpark  --  Entwicklungskonzept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058411" y="6123249"/>
            <a:ext cx="20517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Arial Narrow" panose="020B0606020202030204" pitchFamily="34" charset="0"/>
              </a:rPr>
              <a:t>Bearbeitung: </a:t>
            </a:r>
            <a:r>
              <a:rPr lang="de-DE" sz="800" dirty="0" err="1" smtClean="0">
                <a:latin typeface="Arial Narrow" panose="020B0606020202030204" pitchFamily="34" charset="0"/>
              </a:rPr>
              <a:t>re.urban</a:t>
            </a:r>
            <a:r>
              <a:rPr lang="de-DE" sz="800" dirty="0" smtClean="0">
                <a:latin typeface="Arial Narrow" panose="020B0606020202030204" pitchFamily="34" charset="0"/>
              </a:rPr>
              <a:t> Stadterneuerungsgesellschaft mbH, Oldenburg</a:t>
            </a:r>
            <a:endParaRPr lang="de-DE" sz="8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"/>
          <a:stretch/>
        </p:blipFill>
        <p:spPr bwMode="auto">
          <a:xfrm>
            <a:off x="96391" y="844332"/>
            <a:ext cx="6995889" cy="55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57167"/>
            <a:ext cx="1876801" cy="38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7092279" y="759688"/>
            <a:ext cx="20517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Integriertes Städtebauliches </a:t>
            </a:r>
            <a:r>
              <a:rPr lang="de-DE" sz="1200" b="1" dirty="0" smtClean="0">
                <a:latin typeface="Arial Narrow" panose="020B0606020202030204" pitchFamily="34" charset="0"/>
              </a:rPr>
              <a:t>Entwicklungskonzept Stadtpark</a:t>
            </a:r>
            <a:endParaRPr lang="de-DE" sz="1200" b="1" dirty="0">
              <a:latin typeface="Arial Narrow" panose="020B0606020202030204" pitchFamily="34" charset="0"/>
            </a:endParaRPr>
          </a:p>
          <a:p>
            <a:r>
              <a:rPr lang="de-DE" sz="1000" dirty="0">
                <a:latin typeface="Arial Narrow" panose="020B0606020202030204" pitchFamily="34" charset="0"/>
              </a:rPr>
              <a:t>zur </a:t>
            </a:r>
            <a:r>
              <a:rPr lang="de-DE" sz="1000" dirty="0" smtClean="0">
                <a:latin typeface="Arial Narrow" panose="020B0606020202030204" pitchFamily="34" charset="0"/>
              </a:rPr>
              <a:t>Aufnahme in die</a:t>
            </a:r>
          </a:p>
          <a:p>
            <a:r>
              <a:rPr lang="de-DE" sz="1000" dirty="0" smtClean="0">
                <a:latin typeface="Arial Narrow" panose="020B0606020202030204" pitchFamily="34" charset="0"/>
              </a:rPr>
              <a:t>Städtebauförderung</a:t>
            </a:r>
          </a:p>
          <a:p>
            <a:r>
              <a:rPr lang="de-DE" sz="1000" dirty="0">
                <a:latin typeface="Arial Narrow" panose="020B0606020202030204" pitchFamily="34" charset="0"/>
              </a:rPr>
              <a:t>Stand: 25. März 2019</a:t>
            </a:r>
          </a:p>
        </p:txBody>
      </p:sp>
      <p:sp>
        <p:nvSpPr>
          <p:cNvPr id="13" name="Rechteck 12"/>
          <p:cNvSpPr/>
          <p:nvPr/>
        </p:nvSpPr>
        <p:spPr>
          <a:xfrm>
            <a:off x="293850" y="929412"/>
            <a:ext cx="3846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Grundlage für die Ausarbeitung von Entwicklungszielen einer Gartenschau</a:t>
            </a:r>
          </a:p>
        </p:txBody>
      </p:sp>
    </p:spTree>
    <p:extLst>
      <p:ext uri="{BB962C8B-B14F-4D97-AF65-F5344CB8AC3E}">
        <p14:creationId xmlns:p14="http://schemas.microsoft.com/office/powerpoint/2010/main" val="12567371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"/>
          <a:stretch/>
        </p:blipFill>
        <p:spPr bwMode="auto">
          <a:xfrm>
            <a:off x="5208028" y="3591636"/>
            <a:ext cx="3672000" cy="293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13" y="682766"/>
            <a:ext cx="3672000" cy="282670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98822" y="5564755"/>
            <a:ext cx="4679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Stadt Wilhelmshaven (Hrsg.):</a:t>
            </a:r>
          </a:p>
          <a:p>
            <a:pPr>
              <a:spcAft>
                <a:spcPts val="600"/>
              </a:spcAft>
            </a:pP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Pflege-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und Entwicklungsplan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(PEP) / Parkpflegewerk (PPW) für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den Stadtpark in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Wilhelmshaven. Bearb. NWP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Planungsgesellschaft mbH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Oldenburg. Stand 25.03..2019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Integriertes Städtebauliches Entwicklungskonzept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Stadtpark. Bearb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re.urban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Stadterneuerungsgesellschaft mbH,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Oldenburg. Stand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25.03.2019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8032" y="206405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Entwicklungsziele und mögliche Flächenkulissen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93850" y="929412"/>
            <a:ext cx="3846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Grundlage für die Ausarbeitung von Entwicklungszielen einer Gartenschau</a:t>
            </a:r>
          </a:p>
        </p:txBody>
      </p:sp>
      <p:sp>
        <p:nvSpPr>
          <p:cNvPr id="8" name="Rechteck 7"/>
          <p:cNvSpPr/>
          <p:nvPr/>
        </p:nvSpPr>
        <p:spPr>
          <a:xfrm>
            <a:off x="310399" y="2348880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Die Entwicklungsziele für den Stadtpark sind dokumentiert in: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Pflege- </a:t>
            </a:r>
            <a:r>
              <a:rPr lang="de-DE" sz="1200" dirty="0">
                <a:latin typeface="Arial Narrow" panose="020B0606020202030204" pitchFamily="34" charset="0"/>
              </a:rPr>
              <a:t>und Entwicklungsplan (PEP) / Parkpflegewerk (PPW</a:t>
            </a:r>
            <a:r>
              <a:rPr lang="de-DE" sz="1200" dirty="0" smtClean="0">
                <a:latin typeface="Arial Narrow" panose="020B060602020203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Integriertes Städtebauliches Entwicklungskonzept (ISEK)</a:t>
            </a: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b="1" dirty="0" smtClean="0">
                <a:latin typeface="Arial Narrow" panose="020B0606020202030204" pitchFamily="34" charset="0"/>
              </a:rPr>
              <a:t>Herausforderung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Verbindung der Interessen </a:t>
            </a:r>
            <a:r>
              <a:rPr lang="de-DE" sz="1200" b="1" dirty="0" smtClean="0">
                <a:latin typeface="Arial Narrow" panose="020B0606020202030204" pitchFamily="34" charset="0"/>
              </a:rPr>
              <a:t>von Denkmalschutz </a:t>
            </a:r>
            <a:r>
              <a:rPr lang="de-DE" sz="1200" b="1" dirty="0" smtClean="0">
                <a:latin typeface="Arial Narrow" panose="020B0606020202030204" pitchFamily="34" charset="0"/>
              </a:rPr>
              <a:t>und Naturschutz: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Hierzu sind in den Plänen vorerst auf konzeptioneller Ebene Schwerpunkträume definiert, in denen denkmalpflegerische Belange (im ISEK schraffiert) bzw. ökologische Belange (im ISEK grün) weiter entwickelt werden sollten.</a:t>
            </a: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Mit einer Gartenschau könnten die bereits formulierten Entwicklungsziele ambitioniert und zeitlich kompakt umgesetzt werden! 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20072" y="3224009"/>
            <a:ext cx="107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PEP / PPW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220072" y="6248345"/>
            <a:ext cx="107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ISEK</a:t>
            </a:r>
          </a:p>
        </p:txBody>
      </p:sp>
    </p:spTree>
    <p:extLst>
      <p:ext uri="{BB962C8B-B14F-4D97-AF65-F5344CB8AC3E}">
        <p14:creationId xmlns:p14="http://schemas.microsoft.com/office/powerpoint/2010/main" val="2050131715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97184" y="782221"/>
            <a:ext cx="413080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Machbarkeitsstudie Landesgartenschau Wilhelmshaven 2026</a:t>
            </a:r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dirty="0" smtClean="0">
                <a:latin typeface="Arial Narrow" panose="020B0606020202030204" pitchFamily="34" charset="0"/>
              </a:rPr>
              <a:t>Zusammenfassung der Konzeption Stand  </a:t>
            </a:r>
            <a:r>
              <a:rPr lang="de-DE" sz="1200" dirty="0" smtClean="0">
                <a:latin typeface="Arial Narrow" panose="020B0606020202030204" pitchFamily="34" charset="0"/>
              </a:rPr>
              <a:t>03</a:t>
            </a:r>
            <a:r>
              <a:rPr lang="de-DE" sz="1200" dirty="0" smtClean="0">
                <a:latin typeface="Arial Narrow" panose="020B0606020202030204" pitchFamily="34" charset="0"/>
              </a:rPr>
              <a:t>.06.21</a:t>
            </a:r>
            <a:endParaRPr lang="de-DE" sz="1200" dirty="0">
              <a:latin typeface="Arial Narrow" panose="020B0606020202030204" pitchFamily="34" charset="0"/>
            </a:endParaRPr>
          </a:p>
          <a:p>
            <a:endParaRPr lang="de-DE" sz="1200" b="1" dirty="0" smtClean="0">
              <a:latin typeface="Arial Narrow" panose="020B0606020202030204" pitchFamily="34" charset="0"/>
            </a:endParaRPr>
          </a:p>
          <a:p>
            <a:endParaRPr lang="de-DE" sz="1200" b="1" dirty="0">
              <a:latin typeface="Arial Narrow" panose="020B0606020202030204" pitchFamily="34" charset="0"/>
            </a:endParaRPr>
          </a:p>
          <a:p>
            <a:r>
              <a:rPr lang="de-DE" sz="1200" b="1" dirty="0" smtClean="0">
                <a:latin typeface="Arial Narrow" panose="020B0606020202030204" pitchFamily="34" charset="0"/>
              </a:rPr>
              <a:t>Auftraggeber</a:t>
            </a:r>
            <a:endParaRPr lang="de-DE" sz="1200" b="1" dirty="0">
              <a:latin typeface="Arial Narrow" panose="020B0606020202030204" pitchFamily="34" charset="0"/>
            </a:endParaRP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dirty="0">
                <a:latin typeface="Arial Narrow" panose="020B0606020202030204" pitchFamily="34" charset="0"/>
              </a:rPr>
              <a:t>Technische Betriebe Wilhelmshaven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Eigenbetrieb der Stadt Wilhelmshaven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Abteilung Stadtgrün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Freiligrathstraße 420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26386 </a:t>
            </a:r>
            <a:r>
              <a:rPr lang="de-DE" sz="1200" dirty="0">
                <a:latin typeface="Arial Narrow" panose="020B0606020202030204" pitchFamily="34" charset="0"/>
              </a:rPr>
              <a:t>Wilhelmshave</a:t>
            </a:r>
            <a:r>
              <a:rPr lang="de-DE" sz="1200" dirty="0"/>
              <a:t>n</a:t>
            </a:r>
            <a:endParaRPr lang="de-DE" sz="1200" dirty="0">
              <a:latin typeface="Arial Narrow" panose="020B0606020202030204" pitchFamily="34" charset="0"/>
            </a:endParaRP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b="1" dirty="0">
                <a:latin typeface="Arial Narrow" panose="020B0606020202030204" pitchFamily="34" charset="0"/>
              </a:rPr>
              <a:t>Bearbeitung  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 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HNW Landschaftsarchitektur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Homeister Neumann von Weymarn PartGmbB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Schützenallee 41 b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31134 Hildesheim</a:t>
            </a: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dirty="0">
                <a:latin typeface="Arial Narrow" panose="020B0606020202030204" pitchFamily="34" charset="0"/>
              </a:rPr>
              <a:t>Verfasser: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Carsten Homeister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Mitarbeit</a:t>
            </a:r>
            <a:r>
              <a:rPr lang="de-DE" sz="1200" dirty="0">
                <a:latin typeface="Arial Narrow" panose="020B0606020202030204" pitchFamily="34" charset="0"/>
              </a:rPr>
              <a:t>: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Daniela True</a:t>
            </a: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© Fotos HNW Landschaftsarchitektur, soweit nicht anders angegeben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Kartengrundlage der Grafiken: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06389" y="188640"/>
            <a:ext cx="51339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dirty="0">
                <a:latin typeface="Arial Narrow" panose="020B0606020202030204" pitchFamily="34" charset="0"/>
              </a:rPr>
              <a:t>Impressum</a:t>
            </a:r>
          </a:p>
        </p:txBody>
      </p:sp>
      <p:pic>
        <p:nvPicPr>
          <p:cNvPr id="5" name="Picture 2" descr="C:\Users\gnadt.hilke\AppData\Local\Microsoft\Windows\Temporary Internet Files\Content.Outlook\UDFX0RHJ\SK2019_C20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0" y="5766775"/>
            <a:ext cx="3496063" cy="5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nadt.hilke\AppData\Local\Microsoft\Windows\Temporary Internet Files\Content.Outlook\UDFX0RHJ\LGLN_20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47" y="5752812"/>
            <a:ext cx="1011725" cy="2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4552305" y="612451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Quelle</a:t>
            </a:r>
            <a:r>
              <a:rPr lang="de-DE" sz="1000" dirty="0">
                <a:latin typeface="Arial Narrow" panose="020B0606020202030204" pitchFamily="34" charset="0"/>
              </a:rPr>
              <a:t>: Auszug aus den Geobasisdaten der Niedersächsischen Vermessungs- und </a:t>
            </a:r>
            <a:r>
              <a:rPr lang="de-DE" sz="1000" dirty="0" smtClean="0">
                <a:latin typeface="Arial Narrow" panose="020B0606020202030204" pitchFamily="34" charset="0"/>
              </a:rPr>
              <a:t>Katasterverwaltung, </a:t>
            </a:r>
            <a:r>
              <a:rPr lang="de-DE" sz="1000" dirty="0">
                <a:latin typeface="Arial Narrow" panose="020B0606020202030204" pitchFamily="34" charset="0"/>
              </a:rPr>
              <a:t>www.lgln.de</a:t>
            </a:r>
          </a:p>
        </p:txBody>
      </p:sp>
      <p:sp>
        <p:nvSpPr>
          <p:cNvPr id="8" name="Rechteck 7"/>
          <p:cNvSpPr/>
          <p:nvPr/>
        </p:nvSpPr>
        <p:spPr>
          <a:xfrm>
            <a:off x="306594" y="6278404"/>
            <a:ext cx="228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GVS © </a:t>
            </a:r>
            <a:r>
              <a:rPr lang="de-DE" sz="1000" dirty="0">
                <a:latin typeface="Arial Narrow" panose="020B0606020202030204" pitchFamily="34" charset="0"/>
              </a:rPr>
              <a:t>2020 Stadt </a:t>
            </a:r>
            <a:r>
              <a:rPr lang="de-DE" sz="1000" dirty="0" smtClean="0">
                <a:latin typeface="Arial Narrow" panose="020B0606020202030204" pitchFamily="34" charset="0"/>
              </a:rPr>
              <a:t>Wilhelmshaven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411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5" name="Textfeld 8"/>
          <p:cNvSpPr txBox="1">
            <a:spLocks noChangeArrowheads="1"/>
          </p:cNvSpPr>
          <p:nvPr/>
        </p:nvSpPr>
        <p:spPr bwMode="auto">
          <a:xfrm>
            <a:off x="395536" y="908720"/>
            <a:ext cx="2639060" cy="5267013"/>
          </a:xfrm>
          <a:prstGeom prst="rect">
            <a:avLst/>
          </a:prstGeom>
          <a:solidFill>
            <a:srgbClr val="FEEFBA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1100" b="1" kern="0" dirty="0">
                <a:solidFill>
                  <a:srgbClr val="4F6228"/>
                </a:solidFill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Machbarkeitsstudie</a:t>
            </a:r>
            <a:endParaRPr lang="de-DE" b="1" kern="0" dirty="0">
              <a:solidFill>
                <a:srgbClr val="365F91"/>
              </a:solidFill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1000" b="1" dirty="0">
                <a:solidFill>
                  <a:srgbClr val="984806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— 1. Phase —</a:t>
            </a:r>
            <a:endParaRPr lang="de-DE" sz="1000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49580" algn="l"/>
              </a:tabLst>
            </a:pPr>
            <a:r>
              <a:rPr lang="de-DE" sz="1000" b="1" dirty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Stadtentwicklungsziele</a:t>
            </a:r>
          </a:p>
          <a:p>
            <a:pPr marL="179387" lvl="0" indent="-171450">
              <a:spcAft>
                <a:spcPts val="600"/>
              </a:spcAft>
              <a:buClr>
                <a:srgbClr val="808080"/>
              </a:buClr>
              <a:buSzPts val="1400"/>
              <a:buFont typeface="Wingdings" panose="05000000000000000000" pitchFamily="2" charset="2"/>
              <a:buChar char="§"/>
            </a:pPr>
            <a:r>
              <a:rPr lang="de-DE" sz="1000" dirty="0">
                <a:effectLst/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Ausgangslage, Handlungsfelder, </a:t>
            </a:r>
            <a:r>
              <a:rPr lang="de-DE" sz="1000" dirty="0" smtClean="0">
                <a:effectLst/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Entwicklungsleitlinien</a:t>
            </a:r>
            <a:endParaRPr lang="de-DE" sz="1000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de-DE" sz="1000" b="1" dirty="0">
                <a:latin typeface="Arial Narrow" panose="020B0606020202030204" pitchFamily="34" charset="0"/>
                <a:ea typeface="Times New Roman"/>
                <a:cs typeface="Times New Roman"/>
              </a:rPr>
              <a:t>Langfristige Entwicklungskonzeption für den Planungsraum</a:t>
            </a:r>
          </a:p>
          <a:p>
            <a:pPr marL="174625" indent="-166688"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Ermittlung und Bewertung potenzieller Planungsräume und Entwicklungsziele</a:t>
            </a:r>
          </a:p>
          <a:p>
            <a:pPr marL="174625" indent="-166688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Ausarbeitung einer langfristigen Entwicklungskonzeption für den Vorzugs-Planungsraum</a:t>
            </a:r>
          </a:p>
          <a:p>
            <a:pPr>
              <a:spcBef>
                <a:spcPts val="6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de-DE" sz="1000" b="1" dirty="0">
                <a:latin typeface="Arial Narrow" panose="020B0606020202030204" pitchFamily="34" charset="0"/>
                <a:ea typeface="Times New Roman"/>
                <a:cs typeface="Times New Roman"/>
              </a:rPr>
              <a:t>Gartenschaukonzeption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Leitmotiv und Themen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Flächenkulisse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Eigentumsverhältnisse / Verfügbarkeit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Besuchsprognose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Erschließung + Parkraumbedarf 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Ausstellungsstruktur /Nachnutzung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Kostenvorschau</a:t>
            </a:r>
          </a:p>
          <a:p>
            <a:pPr marL="355600" lvl="1" indent="-171450">
              <a:spcAft>
                <a:spcPts val="300"/>
              </a:spcAft>
              <a:buClr>
                <a:srgbClr val="808080"/>
              </a:buClr>
              <a:buSzPts val="1400"/>
              <a:buFont typeface="Symbol" panose="05050102010706020507" pitchFamily="18" charset="2"/>
              <a:buChar char="-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Investitionshaushalt</a:t>
            </a:r>
          </a:p>
          <a:p>
            <a:pPr marL="355600" lvl="1" indent="-171450">
              <a:spcAft>
                <a:spcPts val="300"/>
              </a:spcAft>
              <a:buClr>
                <a:srgbClr val="808080"/>
              </a:buClr>
              <a:buSzPts val="1400"/>
              <a:buFont typeface="Symbol" panose="05050102010706020507" pitchFamily="18" charset="2"/>
              <a:buChar char="-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Durchführungshaushalt</a:t>
            </a:r>
          </a:p>
          <a:p>
            <a:pPr marL="355600" lvl="1" indent="-171450">
              <a:spcAft>
                <a:spcPts val="300"/>
              </a:spcAft>
              <a:buClr>
                <a:srgbClr val="808080"/>
              </a:buClr>
              <a:buSzPts val="1400"/>
              <a:buFont typeface="Symbol" panose="05050102010706020507" pitchFamily="18" charset="2"/>
              <a:buChar char="-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Folgekosten</a:t>
            </a:r>
          </a:p>
          <a:p>
            <a:pPr marL="174625" lvl="0" indent="-166688">
              <a:spcAft>
                <a:spcPts val="3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Zeitplanung</a:t>
            </a:r>
          </a:p>
        </p:txBody>
      </p:sp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>
            <a:off x="3193008" y="2163420"/>
            <a:ext cx="10941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>
            <a:off x="3193008" y="3892920"/>
            <a:ext cx="10941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Gerade Verbindung 10"/>
          <p:cNvCxnSpPr>
            <a:cxnSpLocks noChangeShapeType="1"/>
          </p:cNvCxnSpPr>
          <p:nvPr/>
        </p:nvCxnSpPr>
        <p:spPr bwMode="auto">
          <a:xfrm>
            <a:off x="3193008" y="2737897"/>
            <a:ext cx="10941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erade Verbindung 11"/>
          <p:cNvCxnSpPr>
            <a:cxnSpLocks noChangeShapeType="1"/>
          </p:cNvCxnSpPr>
          <p:nvPr/>
        </p:nvCxnSpPr>
        <p:spPr bwMode="auto">
          <a:xfrm>
            <a:off x="3193008" y="3320991"/>
            <a:ext cx="10941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Gerade Verbindung 12"/>
          <p:cNvCxnSpPr>
            <a:cxnSpLocks noChangeShapeType="1"/>
          </p:cNvCxnSpPr>
          <p:nvPr/>
        </p:nvCxnSpPr>
        <p:spPr bwMode="auto">
          <a:xfrm>
            <a:off x="3185388" y="5478050"/>
            <a:ext cx="10941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erade Verbindung 15"/>
          <p:cNvCxnSpPr>
            <a:cxnSpLocks noChangeShapeType="1"/>
          </p:cNvCxnSpPr>
          <p:nvPr/>
        </p:nvCxnSpPr>
        <p:spPr bwMode="auto">
          <a:xfrm>
            <a:off x="402818" y="6272888"/>
            <a:ext cx="654567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feld 7"/>
          <p:cNvSpPr txBox="1">
            <a:spLocks noChangeArrowheads="1"/>
          </p:cNvSpPr>
          <p:nvPr/>
        </p:nvSpPr>
        <p:spPr bwMode="auto">
          <a:xfrm>
            <a:off x="4607788" y="6032858"/>
            <a:ext cx="198043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1000" b="1" dirty="0">
                <a:effectLst/>
                <a:latin typeface="Arial Narrow" panose="020B0606020202030204" pitchFamily="34" charset="0"/>
                <a:ea typeface="Calibri"/>
                <a:cs typeface="Times New Roman"/>
              </a:rPr>
              <a:t>Beschluss zur Bewerbung</a:t>
            </a:r>
            <a:endParaRPr lang="de-DE" sz="1100" b="1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18" name="Textfeld 16"/>
          <p:cNvSpPr txBox="1">
            <a:spLocks noChangeArrowheads="1"/>
          </p:cNvSpPr>
          <p:nvPr/>
        </p:nvSpPr>
        <p:spPr bwMode="auto">
          <a:xfrm>
            <a:off x="4429988" y="1412771"/>
            <a:ext cx="2508751" cy="360045"/>
          </a:xfrm>
          <a:prstGeom prst="rect">
            <a:avLst/>
          </a:prstGeom>
          <a:solidFill>
            <a:srgbClr val="BBE286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/>
        </p:spPr>
        <p:txBody>
          <a:bodyPr rot="0" vert="horz" wrap="square" lIns="91440" tIns="82800" rIns="91440" bIns="118800" anchor="t" anchorCtr="0" upright="1">
            <a:no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 smtClean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Projektanlaufbesprechung 04.02.2019</a:t>
            </a:r>
            <a:endParaRPr lang="de-DE" sz="1000" b="1" dirty="0"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Arial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</p:txBody>
      </p:sp>
      <p:cxnSp>
        <p:nvCxnSpPr>
          <p:cNvPr id="19" name="Gerade Verbindung 18"/>
          <p:cNvCxnSpPr>
            <a:cxnSpLocks noChangeShapeType="1"/>
          </p:cNvCxnSpPr>
          <p:nvPr/>
        </p:nvCxnSpPr>
        <p:spPr bwMode="auto">
          <a:xfrm>
            <a:off x="3193008" y="1591841"/>
            <a:ext cx="10941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feld 20"/>
          <p:cNvSpPr txBox="1"/>
          <p:nvPr/>
        </p:nvSpPr>
        <p:spPr>
          <a:xfrm>
            <a:off x="6992420" y="5251266"/>
            <a:ext cx="2044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latin typeface="Arial Narrow" panose="020B0606020202030204" pitchFamily="34" charset="0"/>
              </a:rPr>
              <a:t>Ergebnis: Entscheidungsgrundlagen zu Chancen und Risiken einer Bewerbung</a:t>
            </a:r>
            <a:endParaRPr lang="de-DE" sz="1000" b="1" dirty="0">
              <a:latin typeface="Arial Narrow" panose="020B0606020202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Ablauf der Machbarkeitsstudie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23" name="Textfeld 16"/>
          <p:cNvSpPr txBox="1">
            <a:spLocks noChangeArrowheads="1"/>
          </p:cNvSpPr>
          <p:nvPr/>
        </p:nvSpPr>
        <p:spPr bwMode="auto">
          <a:xfrm>
            <a:off x="4427538" y="1988835"/>
            <a:ext cx="2508751" cy="360045"/>
          </a:xfrm>
          <a:prstGeom prst="rect">
            <a:avLst/>
          </a:prstGeom>
          <a:solidFill>
            <a:srgbClr val="D0E2C4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82800" rIns="91440" bIns="118800" anchor="t" anchorCtr="0" upright="1">
            <a:no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 smtClean="0">
                <a:latin typeface="Arial Narrow" panose="020B0606020202030204" pitchFamily="34" charset="0"/>
                <a:ea typeface="Times New Roman"/>
                <a:cs typeface="Times New Roman"/>
              </a:rPr>
              <a:t>1. Planungsbesprechung</a:t>
            </a:r>
            <a:r>
              <a:rPr lang="de-DE" sz="1000" b="1" dirty="0" smtClean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 01.04.2019</a:t>
            </a:r>
            <a:endParaRPr lang="de-DE" sz="1000" b="1" dirty="0"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Arial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</p:txBody>
      </p:sp>
      <p:sp>
        <p:nvSpPr>
          <p:cNvPr id="24" name="Textfeld 16"/>
          <p:cNvSpPr txBox="1">
            <a:spLocks noChangeArrowheads="1"/>
          </p:cNvSpPr>
          <p:nvPr/>
        </p:nvSpPr>
        <p:spPr bwMode="auto">
          <a:xfrm>
            <a:off x="4427538" y="2559738"/>
            <a:ext cx="2508751" cy="360045"/>
          </a:xfrm>
          <a:prstGeom prst="rect">
            <a:avLst/>
          </a:prstGeom>
          <a:solidFill>
            <a:srgbClr val="D0E2C4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82800" rIns="91440" bIns="118800" anchor="t" anchorCtr="0" upright="1">
            <a:no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latin typeface="Arial Narrow" panose="020B0606020202030204" pitchFamily="34" charset="0"/>
                <a:ea typeface="Times New Roman"/>
                <a:cs typeface="Times New Roman"/>
              </a:rPr>
              <a:t>2</a:t>
            </a:r>
            <a:r>
              <a:rPr lang="de-DE" sz="1000" b="1" dirty="0" smtClean="0">
                <a:latin typeface="Arial Narrow" panose="020B0606020202030204" pitchFamily="34" charset="0"/>
                <a:ea typeface="Times New Roman"/>
                <a:cs typeface="Times New Roman"/>
              </a:rPr>
              <a:t>. Planungsbesprechung</a:t>
            </a:r>
            <a:r>
              <a:rPr lang="de-DE" sz="1000" b="1" dirty="0" smtClean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 02.07.2019</a:t>
            </a:r>
            <a:endParaRPr lang="de-DE" sz="1000" b="1" dirty="0"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Arial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</p:txBody>
      </p:sp>
      <p:sp>
        <p:nvSpPr>
          <p:cNvPr id="25" name="Textfeld 16"/>
          <p:cNvSpPr txBox="1">
            <a:spLocks noChangeArrowheads="1"/>
          </p:cNvSpPr>
          <p:nvPr/>
        </p:nvSpPr>
        <p:spPr bwMode="auto">
          <a:xfrm>
            <a:off x="4435225" y="3140968"/>
            <a:ext cx="2508751" cy="360045"/>
          </a:xfrm>
          <a:prstGeom prst="rect">
            <a:avLst/>
          </a:prstGeom>
          <a:solidFill>
            <a:srgbClr val="D0E2C4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82800" rIns="91440" bIns="118800" anchor="t" anchorCtr="0" upright="1">
            <a:no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latin typeface="Arial Narrow" panose="020B0606020202030204" pitchFamily="34" charset="0"/>
                <a:ea typeface="Times New Roman"/>
                <a:cs typeface="Times New Roman"/>
              </a:rPr>
              <a:t>3</a:t>
            </a:r>
            <a:r>
              <a:rPr lang="de-DE" sz="1000" b="1" dirty="0" smtClean="0">
                <a:latin typeface="Arial Narrow" panose="020B0606020202030204" pitchFamily="34" charset="0"/>
                <a:ea typeface="Times New Roman"/>
                <a:cs typeface="Times New Roman"/>
              </a:rPr>
              <a:t>. Planungsbesprechung</a:t>
            </a:r>
            <a:r>
              <a:rPr lang="de-DE" sz="1000" b="1" dirty="0" smtClean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 06.09.2019</a:t>
            </a:r>
            <a:endParaRPr lang="de-DE" sz="1000" b="1" dirty="0"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Arial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</p:txBody>
      </p:sp>
      <p:sp>
        <p:nvSpPr>
          <p:cNvPr id="26" name="Textfeld 16"/>
          <p:cNvSpPr txBox="1">
            <a:spLocks noChangeArrowheads="1"/>
          </p:cNvSpPr>
          <p:nvPr/>
        </p:nvSpPr>
        <p:spPr bwMode="auto">
          <a:xfrm>
            <a:off x="4427537" y="3717032"/>
            <a:ext cx="2508751" cy="360045"/>
          </a:xfrm>
          <a:prstGeom prst="rect">
            <a:avLst/>
          </a:prstGeom>
          <a:solidFill>
            <a:srgbClr val="D0E2C4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82800" rIns="91440" bIns="118800" anchor="t" anchorCtr="0" upright="1">
            <a:no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latin typeface="Arial Narrow" panose="020B0606020202030204" pitchFamily="34" charset="0"/>
                <a:ea typeface="Times New Roman"/>
                <a:cs typeface="Times New Roman"/>
              </a:rPr>
              <a:t>4</a:t>
            </a:r>
            <a:r>
              <a:rPr lang="de-DE" sz="1000" b="1" dirty="0" smtClean="0">
                <a:latin typeface="Arial Narrow" panose="020B0606020202030204" pitchFamily="34" charset="0"/>
                <a:ea typeface="Times New Roman"/>
                <a:cs typeface="Times New Roman"/>
              </a:rPr>
              <a:t>. Planungsbesprechung</a:t>
            </a:r>
            <a:r>
              <a:rPr lang="de-DE" sz="1000" b="1" dirty="0" smtClean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 20.01.2020</a:t>
            </a:r>
            <a:endParaRPr lang="de-DE" sz="1000" b="1" dirty="0"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Arial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</p:txBody>
      </p:sp>
      <p:sp>
        <p:nvSpPr>
          <p:cNvPr id="27" name="Textfeld 16"/>
          <p:cNvSpPr txBox="1">
            <a:spLocks noChangeArrowheads="1"/>
          </p:cNvSpPr>
          <p:nvPr/>
        </p:nvSpPr>
        <p:spPr bwMode="auto">
          <a:xfrm>
            <a:off x="4427536" y="5229200"/>
            <a:ext cx="2508751" cy="485779"/>
          </a:xfrm>
          <a:prstGeom prst="rect">
            <a:avLst/>
          </a:prstGeom>
          <a:solidFill>
            <a:srgbClr val="94C0C2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/>
        </p:spPr>
        <p:txBody>
          <a:bodyPr rot="0" vert="horz" wrap="square" lIns="91440" tIns="82800" rIns="91440" bIns="118800" anchor="t" anchorCtr="0" upright="1">
            <a:no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 smtClean="0">
                <a:latin typeface="Arial Narrow" panose="020B0606020202030204" pitchFamily="34" charset="0"/>
                <a:ea typeface="Times New Roman"/>
                <a:cs typeface="Times New Roman"/>
              </a:rPr>
              <a:t>Informationsveranstaltungen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 smtClean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Bürgerbeteiligung</a:t>
            </a:r>
            <a:endParaRPr lang="de-DE" sz="1000" b="1" dirty="0"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Arial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</p:txBody>
      </p:sp>
      <p:cxnSp>
        <p:nvCxnSpPr>
          <p:cNvPr id="29" name="Gerade Verbindung 28"/>
          <p:cNvCxnSpPr>
            <a:cxnSpLocks noChangeShapeType="1"/>
          </p:cNvCxnSpPr>
          <p:nvPr/>
        </p:nvCxnSpPr>
        <p:spPr bwMode="auto">
          <a:xfrm>
            <a:off x="3203848" y="4685008"/>
            <a:ext cx="10941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feld 16"/>
          <p:cNvSpPr txBox="1">
            <a:spLocks noChangeArrowheads="1"/>
          </p:cNvSpPr>
          <p:nvPr/>
        </p:nvSpPr>
        <p:spPr bwMode="auto">
          <a:xfrm>
            <a:off x="4438377" y="4488215"/>
            <a:ext cx="2508751" cy="360045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/>
        </p:spPr>
        <p:txBody>
          <a:bodyPr rot="0" vert="horz" wrap="square" lIns="91440" tIns="82800" rIns="91440" bIns="118800" anchor="t" anchorCtr="0" upright="1">
            <a:no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 smtClean="0">
                <a:latin typeface="Arial Narrow" panose="020B0606020202030204" pitchFamily="34" charset="0"/>
                <a:ea typeface="Times New Roman"/>
                <a:cs typeface="Times New Roman"/>
              </a:rPr>
              <a:t>Sitzung des Rates</a:t>
            </a:r>
            <a:r>
              <a:rPr lang="de-DE" sz="1000" b="1" dirty="0">
                <a:latin typeface="Arial Narrow" panose="020B0606020202030204" pitchFamily="34" charset="0"/>
                <a:ea typeface="Times New Roman"/>
                <a:cs typeface="Times New Roman"/>
              </a:rPr>
              <a:t> </a:t>
            </a:r>
            <a:r>
              <a:rPr lang="de-DE" sz="1000" b="1" dirty="0" smtClean="0">
                <a:latin typeface="Arial Narrow" panose="020B0606020202030204" pitchFamily="34" charset="0"/>
                <a:ea typeface="Times New Roman"/>
                <a:cs typeface="Times New Roman"/>
              </a:rPr>
              <a:t> </a:t>
            </a:r>
            <a:r>
              <a:rPr lang="de-DE" sz="1000" b="1" dirty="0" smtClean="0">
                <a:effectLst/>
                <a:latin typeface="Arial Narrow" panose="020B0606020202030204" pitchFamily="34" charset="0"/>
                <a:ea typeface="Times New Roman"/>
                <a:cs typeface="Times New Roman"/>
              </a:rPr>
              <a:t>24.06.2020</a:t>
            </a:r>
            <a:endParaRPr lang="de-DE" sz="1000" b="1" dirty="0">
              <a:effectLst/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Times New Roman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de-DE" sz="1000" b="1" dirty="0">
                <a:effectLst/>
                <a:latin typeface="DINPro-Bold" pitchFamily="34" charset="0"/>
                <a:ea typeface="Times New Roman"/>
                <a:cs typeface="Arial"/>
              </a:rPr>
              <a:t> </a:t>
            </a:r>
            <a:endParaRPr lang="de-DE" sz="1000" dirty="0">
              <a:effectLst/>
              <a:latin typeface="DINPro-Bold" pitchFamily="34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84693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2843808" y="1778788"/>
            <a:ext cx="3456384" cy="4242500"/>
          </a:xfrm>
          <a:prstGeom prst="rect">
            <a:avLst/>
          </a:prstGeom>
          <a:solidFill>
            <a:srgbClr val="FEEFBA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1000" b="1" kern="0" dirty="0">
                <a:solidFill>
                  <a:srgbClr val="4F6228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Machbarkeitsstudie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1000" b="1" dirty="0">
                <a:solidFill>
                  <a:srgbClr val="984806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— 2. Phase —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49580" algn="l"/>
              </a:tabLst>
            </a:pPr>
            <a:r>
              <a:rPr lang="de-DE" sz="1000" b="1" dirty="0">
                <a:latin typeface="Arial Narrow" panose="020B0606020202030204" pitchFamily="34" charset="0"/>
                <a:ea typeface="Times New Roman"/>
                <a:cs typeface="Times New Roman"/>
              </a:rPr>
              <a:t>Ausarbeitung der Bewerbungskonzeption</a:t>
            </a:r>
          </a:p>
          <a:p>
            <a:pPr>
              <a:spcAft>
                <a:spcPts val="600"/>
              </a:spcAft>
            </a:pPr>
            <a:endParaRPr lang="de-DE" sz="1000" dirty="0" smtClean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de-DE" sz="1000" dirty="0">
                <a:latin typeface="Arial Narrow" panose="020B0606020202030204" pitchFamily="34" charset="0"/>
                <a:ea typeface="Calibri"/>
                <a:cs typeface="Times New Roman"/>
              </a:rPr>
              <a:t>Z</a:t>
            </a:r>
            <a:r>
              <a:rPr lang="de-DE" sz="1000" dirty="0" smtClean="0">
                <a:effectLst/>
                <a:latin typeface="Arial Narrow" panose="020B0606020202030204" pitchFamily="34" charset="0"/>
                <a:ea typeface="Calibri"/>
                <a:cs typeface="Times New Roman"/>
              </a:rPr>
              <a:t>usätzliche </a:t>
            </a:r>
            <a:r>
              <a:rPr lang="de-DE" sz="1000" dirty="0">
                <a:effectLst/>
                <a:latin typeface="Arial Narrow" panose="020B0606020202030204" pitchFamily="34" charset="0"/>
                <a:ea typeface="Calibri"/>
                <a:cs typeface="Times New Roman"/>
              </a:rPr>
              <a:t>bewerbungsspezifische Darstellungen zu z. B.:</a:t>
            </a:r>
          </a:p>
          <a:p>
            <a:pPr marL="174625" lvl="0" indent="-166688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örtliche Gegebenheiten, regionale Bezüge</a:t>
            </a:r>
          </a:p>
          <a:p>
            <a:pPr marL="174625" lvl="0" indent="-166688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Bevölkerungs- und Wirtschaftsstruktur</a:t>
            </a:r>
          </a:p>
          <a:p>
            <a:pPr marL="174625" lvl="0" indent="-166688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planungsrechtliche Sicherung</a:t>
            </a:r>
          </a:p>
          <a:p>
            <a:pPr marL="174625" lvl="0" indent="-166688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Finanzierung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 </a:t>
            </a:r>
            <a:endParaRPr lang="de-DE" sz="1000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  <a:p>
            <a:pPr>
              <a:spcAft>
                <a:spcPts val="600"/>
              </a:spcAft>
              <a:tabLst>
                <a:tab pos="449580" algn="l"/>
              </a:tabLst>
            </a:pPr>
            <a:r>
              <a:rPr lang="de-DE" sz="1000" dirty="0">
                <a:latin typeface="Arial Narrow" panose="020B0606020202030204" pitchFamily="34" charset="0"/>
                <a:ea typeface="Calibri"/>
                <a:cs typeface="Times New Roman"/>
              </a:rPr>
              <a:t>Erstellung der Bewerbungsbroschüre</a:t>
            </a:r>
          </a:p>
          <a:p>
            <a:pPr marL="174625" indent="-166688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Ausarbeitung der Textfassung und des Layouts</a:t>
            </a:r>
          </a:p>
          <a:p>
            <a:pPr marL="174625" indent="-166688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  <a:buFont typeface="Wingdings"/>
              <a:buChar char=""/>
            </a:pPr>
            <a:r>
              <a:rPr lang="de-DE" sz="1000" dirty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Aufbereitung von Bildern und </a:t>
            </a:r>
            <a:r>
              <a:rPr lang="de-DE" sz="1000" dirty="0" smtClean="0">
                <a:uFill>
                  <a:solidFill>
                    <a:srgbClr val="808080"/>
                  </a:solidFill>
                </a:uFill>
                <a:latin typeface="Arial Narrow" panose="020B0606020202030204" pitchFamily="34" charset="0"/>
                <a:ea typeface="Calibri"/>
                <a:cs typeface="Times New Roman"/>
              </a:rPr>
              <a:t>Grafike</a:t>
            </a:r>
            <a:r>
              <a:rPr lang="de-DE" sz="1000" dirty="0" smtClean="0">
                <a:uFill>
                  <a:solidFill>
                    <a:srgbClr val="808080"/>
                  </a:solidFill>
                </a:uFill>
                <a:latin typeface="DINPro-Medium" pitchFamily="34" charset="0"/>
                <a:ea typeface="Calibri"/>
                <a:cs typeface="Times New Roman"/>
              </a:rPr>
              <a:t>n</a:t>
            </a:r>
          </a:p>
          <a:p>
            <a:pPr marL="7937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</a:pPr>
            <a:endParaRPr lang="de-DE" altLang="de-DE" sz="1000" b="1" dirty="0" smtClean="0">
              <a:latin typeface="Arial Narrow" panose="020B0606020202030204" pitchFamily="34" charset="0"/>
            </a:endParaRPr>
          </a:p>
          <a:p>
            <a:pPr marL="7937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</a:pPr>
            <a:r>
              <a:rPr lang="de-DE" altLang="de-DE" sz="1000" b="1" dirty="0" smtClean="0">
                <a:latin typeface="Arial Narrow" panose="020B0606020202030204" pitchFamily="34" charset="0"/>
              </a:rPr>
              <a:t>Bewerbungsfrist  30.09.2021</a:t>
            </a:r>
          </a:p>
          <a:p>
            <a:pPr marL="7937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</a:pPr>
            <a:r>
              <a:rPr lang="de-DE" sz="1000" b="1" dirty="0">
                <a:latin typeface="Arial Narrow" panose="020B0606020202030204" pitchFamily="34" charset="0"/>
              </a:rPr>
              <a:t>Einreichung beim Niedersächsischen Ministerium für Ernährung, Landwirtschaft und </a:t>
            </a:r>
            <a:r>
              <a:rPr lang="de-DE" sz="1000" b="1" dirty="0" smtClean="0">
                <a:latin typeface="Arial Narrow" panose="020B0606020202030204" pitchFamily="34" charset="0"/>
              </a:rPr>
              <a:t>Verbraucherschutz</a:t>
            </a:r>
          </a:p>
          <a:p>
            <a:pPr marL="7937">
              <a:lnSpc>
                <a:spcPct val="115000"/>
              </a:lnSpc>
              <a:spcAft>
                <a:spcPts val="600"/>
              </a:spcAft>
              <a:buClr>
                <a:srgbClr val="808080"/>
              </a:buClr>
              <a:buSzPts val="1400"/>
            </a:pPr>
            <a:endParaRPr lang="de-DE" sz="1000" b="1" dirty="0">
              <a:latin typeface="Arial Narrow" panose="020B0606020202030204" pitchFamily="34" charset="0"/>
            </a:endParaRPr>
          </a:p>
        </p:txBody>
      </p:sp>
      <p:cxnSp>
        <p:nvCxnSpPr>
          <p:cNvPr id="6" name="Gerade Verbindung 5"/>
          <p:cNvCxnSpPr>
            <a:cxnSpLocks noChangeShapeType="1"/>
          </p:cNvCxnSpPr>
          <p:nvPr/>
        </p:nvCxnSpPr>
        <p:spPr bwMode="auto">
          <a:xfrm>
            <a:off x="1193750" y="1628800"/>
            <a:ext cx="6546602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3651136" y="1196752"/>
            <a:ext cx="18364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000" b="1" dirty="0">
                <a:effectLst/>
                <a:latin typeface="Arial Narrow" panose="020B0606020202030204" pitchFamily="34" charset="0"/>
                <a:ea typeface="Calibri"/>
                <a:cs typeface="Times New Roman"/>
              </a:rPr>
              <a:t>Beschluss zur Bewerbung</a:t>
            </a:r>
            <a:endParaRPr lang="de-DE" sz="1100" b="1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Ablauf der Machbarkeitsstudie 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119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46" y="646695"/>
            <a:ext cx="3420000" cy="77484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94954" y="932003"/>
            <a:ext cx="41325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latin typeface="Arial Narrow" panose="020B0606020202030204" pitchFamily="34" charset="0"/>
              </a:rPr>
              <a:t>Step</a:t>
            </a:r>
            <a:r>
              <a:rPr lang="de-DE" sz="1600" b="1" dirty="0">
                <a:latin typeface="Arial Narrow" panose="020B0606020202030204" pitchFamily="34" charset="0"/>
              </a:rPr>
              <a:t> Plus </a:t>
            </a:r>
            <a:r>
              <a:rPr lang="de-DE" sz="1600" b="1" dirty="0" smtClean="0">
                <a:latin typeface="Arial Narrow" panose="020B0606020202030204" pitchFamily="34" charset="0"/>
              </a:rPr>
              <a:t>Wilhelmshaven</a:t>
            </a:r>
          </a:p>
          <a:p>
            <a:endParaRPr lang="de-DE" sz="1200" dirty="0" smtClean="0">
              <a:latin typeface="Arial Narrow" panose="020B0606020202030204" pitchFamily="34" charset="0"/>
            </a:endParaRPr>
          </a:p>
          <a:p>
            <a:r>
              <a:rPr lang="de-DE" sz="1200" dirty="0" smtClean="0">
                <a:latin typeface="Arial Narrow" panose="020B0606020202030204" pitchFamily="34" charset="0"/>
              </a:rPr>
              <a:t>Integrierter </a:t>
            </a:r>
            <a:r>
              <a:rPr lang="de-DE" sz="1200" dirty="0">
                <a:latin typeface="Arial Narrow" panose="020B0606020202030204" pitchFamily="34" charset="0"/>
              </a:rPr>
              <a:t>Stadtentwicklungsplan 10/2014</a:t>
            </a:r>
            <a:endParaRPr lang="de-DE" sz="1200" dirty="0" smtClean="0">
              <a:latin typeface="Arial Narrow" panose="020B060602020203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Teil I </a:t>
            </a:r>
            <a:r>
              <a:rPr lang="de-DE" sz="1200" dirty="0">
                <a:latin typeface="Arial Narrow" panose="020B0606020202030204" pitchFamily="34" charset="0"/>
              </a:rPr>
              <a:t>Ausgangs- und </a:t>
            </a:r>
            <a:r>
              <a:rPr lang="de-DE" sz="1200" dirty="0" smtClean="0">
                <a:latin typeface="Arial Narrow" panose="020B0606020202030204" pitchFamily="34" charset="0"/>
              </a:rPr>
              <a:t>Rahmenbedingungen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Teil II Handlungskonzept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200" dirty="0">
                <a:latin typeface="Arial Narrow" panose="020B0606020202030204" pitchFamily="34" charset="0"/>
              </a:rPr>
              <a:t>Leitlinien und Entwicklungsschwerpunkte für die zukünftige kommunale </a:t>
            </a:r>
            <a:r>
              <a:rPr lang="de-DE" sz="1200" dirty="0" smtClean="0">
                <a:latin typeface="Arial Narrow" panose="020B0606020202030204" pitchFamily="34" charset="0"/>
              </a:rPr>
              <a:t>Entwicklung</a:t>
            </a:r>
          </a:p>
        </p:txBody>
      </p:sp>
      <p:sp>
        <p:nvSpPr>
          <p:cNvPr id="9" name="Rechteck 8"/>
          <p:cNvSpPr/>
          <p:nvPr/>
        </p:nvSpPr>
        <p:spPr>
          <a:xfrm>
            <a:off x="289788" y="3092187"/>
            <a:ext cx="37781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>
                <a:latin typeface="Arial Narrow" panose="020B0606020202030204" pitchFamily="34" charset="0"/>
              </a:rPr>
              <a:t>Schwerpunkte der zukünftigen räumlichen </a:t>
            </a:r>
            <a:r>
              <a:rPr lang="de-DE" sz="1200" dirty="0" smtClean="0">
                <a:latin typeface="Arial Narrow" panose="020B0606020202030204" pitchFamily="34" charset="0"/>
              </a:rPr>
              <a:t>Entwicklung: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b="1" dirty="0">
                <a:latin typeface="Arial Narrow" panose="020B0606020202030204" pitchFamily="34" charset="0"/>
              </a:rPr>
              <a:t>Urbane Hafenstadt </a:t>
            </a:r>
            <a:r>
              <a:rPr lang="de-DE" sz="1200" dirty="0">
                <a:latin typeface="Arial Narrow" panose="020B0606020202030204" pitchFamily="34" charset="0"/>
              </a:rPr>
              <a:t>vom </a:t>
            </a:r>
            <a:r>
              <a:rPr lang="de-DE" sz="1200" dirty="0" err="1">
                <a:latin typeface="Arial Narrow" panose="020B0606020202030204" pitchFamily="34" charset="0"/>
              </a:rPr>
              <a:t>Banter</a:t>
            </a:r>
            <a:r>
              <a:rPr lang="de-DE" sz="1200" dirty="0">
                <a:latin typeface="Arial Narrow" panose="020B0606020202030204" pitchFamily="34" charset="0"/>
              </a:rPr>
              <a:t> See bis zur Schleuseninsel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latin typeface="Arial Narrow" panose="020B0606020202030204" pitchFamily="34" charset="0"/>
              </a:rPr>
              <a:t>Wichtigste stadträumliche </a:t>
            </a:r>
            <a:r>
              <a:rPr lang="de-DE" sz="1200" dirty="0" smtClean="0">
                <a:latin typeface="Arial Narrow" panose="020B0606020202030204" pitchFamily="34" charset="0"/>
              </a:rPr>
              <a:t>Kompetenzen für Tourismus</a:t>
            </a:r>
            <a:r>
              <a:rPr lang="de-DE" sz="1200" dirty="0">
                <a:latin typeface="Arial Narrow" panose="020B0606020202030204" pitchFamily="34" charset="0"/>
              </a:rPr>
              <a:t>, Freizeit und Erholung, Arbeiten </a:t>
            </a:r>
            <a:r>
              <a:rPr lang="de-DE" sz="1200" dirty="0" smtClean="0">
                <a:latin typeface="Arial Narrow" panose="020B0606020202030204" pitchFamily="34" charset="0"/>
              </a:rPr>
              <a:t>und Wohnen </a:t>
            </a:r>
            <a:r>
              <a:rPr lang="de-DE" sz="1200" dirty="0">
                <a:latin typeface="Arial Narrow" panose="020B0606020202030204" pitchFamily="34" charset="0"/>
              </a:rPr>
              <a:t>am Wasser</a:t>
            </a:r>
          </a:p>
        </p:txBody>
      </p:sp>
      <p:sp>
        <p:nvSpPr>
          <p:cNvPr id="10" name="Rechteck 9"/>
          <p:cNvSpPr/>
          <p:nvPr/>
        </p:nvSpPr>
        <p:spPr>
          <a:xfrm>
            <a:off x="299465" y="4847381"/>
            <a:ext cx="401498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„Die grüne Stadt am Meer“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Stadtbild Wilhelmshavens zeichnet sich durch </a:t>
            </a:r>
            <a:r>
              <a:rPr lang="de-DE" sz="1200" dirty="0">
                <a:latin typeface="Arial Narrow" panose="020B0606020202030204" pitchFamily="34" charset="0"/>
              </a:rPr>
              <a:t>seine Fülle an </a:t>
            </a:r>
            <a:r>
              <a:rPr lang="de-DE" sz="1200" dirty="0" smtClean="0">
                <a:latin typeface="Arial Narrow" panose="020B0606020202030204" pitchFamily="34" charset="0"/>
              </a:rPr>
              <a:t>Grünflächen aus</a:t>
            </a:r>
            <a:r>
              <a:rPr lang="de-DE" sz="1200" dirty="0">
                <a:latin typeface="Arial Narrow" panose="020B0606020202030204" pitchFamily="34" charset="0"/>
              </a:rPr>
              <a:t>. </a:t>
            </a:r>
            <a:endParaRPr lang="de-DE" sz="1200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Stadtbildprägend: Hafenbecken, </a:t>
            </a:r>
            <a:r>
              <a:rPr lang="de-DE" sz="1200" dirty="0" err="1" smtClean="0">
                <a:latin typeface="Arial Narrow" panose="020B0606020202030204" pitchFamily="34" charset="0"/>
              </a:rPr>
              <a:t>Banter</a:t>
            </a:r>
            <a:r>
              <a:rPr lang="de-DE" sz="1200" dirty="0" smtClean="0">
                <a:latin typeface="Arial Narrow" panose="020B0606020202030204" pitchFamily="34" charset="0"/>
              </a:rPr>
              <a:t> See, Schleuseninsel, Rüstringer Stadtpark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„weicher</a:t>
            </a:r>
            <a:r>
              <a:rPr lang="de-DE" sz="1200" dirty="0">
                <a:latin typeface="Arial Narrow" panose="020B0606020202030204" pitchFamily="34" charset="0"/>
              </a:rPr>
              <a:t>“ Standortfaktor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„grüne </a:t>
            </a:r>
            <a:r>
              <a:rPr lang="de-DE" sz="1200" dirty="0">
                <a:latin typeface="Arial Narrow" panose="020B0606020202030204" pitchFamily="34" charset="0"/>
              </a:rPr>
              <a:t>Routen</a:t>
            </a:r>
            <a:r>
              <a:rPr lang="de-DE" sz="1200" dirty="0" smtClean="0">
                <a:latin typeface="Arial Narrow" panose="020B0606020202030204" pitchFamily="34" charset="0"/>
              </a:rPr>
              <a:t>“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16" y="2024723"/>
            <a:ext cx="3420000" cy="427559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8" y="2564904"/>
            <a:ext cx="2160000" cy="4082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5" y="4271317"/>
            <a:ext cx="3216375" cy="4068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5455749" y="1450917"/>
            <a:ext cx="3437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„Grüne </a:t>
            </a:r>
            <a:r>
              <a:rPr lang="de-DE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und urbane Hafenstadt am </a:t>
            </a:r>
            <a:r>
              <a:rPr lang="de-DE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Meer“</a:t>
            </a:r>
          </a:p>
          <a:p>
            <a:pPr algn="ctr"/>
            <a:r>
              <a:rPr lang="de-DE" sz="12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Profilierung des „enormen natürlichen Potenzials“ </a:t>
            </a:r>
            <a:br>
              <a:rPr lang="de-DE" sz="12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de-DE" sz="12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für die Stadtentwicklung</a:t>
            </a:r>
            <a:endParaRPr lang="de-DE" sz="12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98127" y="6351131"/>
            <a:ext cx="84876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Quelle: Stadt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Wilhelmshaven (Hrsg.) 2014: Integrierter Stadtentwicklungsplan Wilhelmshaven - Step Plus. Bearb. Schulten Stadt- und Raumentwicklung, Dortmund</a:t>
            </a:r>
          </a:p>
        </p:txBody>
      </p:sp>
    </p:spTree>
    <p:extLst>
      <p:ext uri="{BB962C8B-B14F-4D97-AF65-F5344CB8AC3E}">
        <p14:creationId xmlns:p14="http://schemas.microsoft.com/office/powerpoint/2010/main" val="22845184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82" y="1412776"/>
            <a:ext cx="433357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91624" y="952272"/>
            <a:ext cx="7304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latin typeface="Arial Narrow" panose="020B0606020202030204" pitchFamily="34" charset="0"/>
              </a:rPr>
              <a:t>Step</a:t>
            </a:r>
            <a:r>
              <a:rPr lang="de-DE" sz="1600" b="1" dirty="0">
                <a:latin typeface="Arial Narrow" panose="020B0606020202030204" pitchFamily="34" charset="0"/>
              </a:rPr>
              <a:t> Plus </a:t>
            </a:r>
            <a:r>
              <a:rPr lang="de-DE" sz="1600" b="1" dirty="0" smtClean="0">
                <a:latin typeface="Arial Narrow" panose="020B0606020202030204" pitchFamily="34" charset="0"/>
              </a:rPr>
              <a:t>Wilhelmshaven  --  Rolle </a:t>
            </a:r>
            <a:r>
              <a:rPr lang="de-DE" sz="1600" b="1" dirty="0">
                <a:latin typeface="Arial Narrow" panose="020B0606020202030204" pitchFamily="34" charset="0"/>
              </a:rPr>
              <a:t>der </a:t>
            </a:r>
            <a:r>
              <a:rPr lang="de-DE" sz="1600" b="1" dirty="0" smtClean="0">
                <a:latin typeface="Arial Narrow" panose="020B0606020202030204" pitchFamily="34" charset="0"/>
              </a:rPr>
              <a:t>Parks und Gärten</a:t>
            </a:r>
            <a:endParaRPr lang="de-DE" sz="1600" b="1" dirty="0">
              <a:latin typeface="Arial Narrow" panose="020B0606020202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07082" y="1306860"/>
            <a:ext cx="426491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Handlungsfeld: Städtische </a:t>
            </a:r>
            <a:r>
              <a:rPr lang="de-DE" sz="1200" b="1" dirty="0">
                <a:latin typeface="Arial Narrow" panose="020B0606020202030204" pitchFamily="34" charset="0"/>
              </a:rPr>
              <a:t>Mobilität </a:t>
            </a:r>
            <a:r>
              <a:rPr lang="de-DE" sz="1200" b="1" dirty="0" smtClean="0">
                <a:latin typeface="Arial Narrow" panose="020B0606020202030204" pitchFamily="34" charset="0"/>
              </a:rPr>
              <a:t>stärken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Leitprojekt „Grüne Netze“</a:t>
            </a:r>
            <a:endParaRPr lang="de-DE" sz="1200" b="1" dirty="0">
              <a:latin typeface="Arial Narrow" panose="020B0606020202030204" pitchFamily="34" charset="0"/>
            </a:endParaRPr>
          </a:p>
          <a:p>
            <a:endParaRPr lang="de-DE" sz="1200" b="1" dirty="0" smtClean="0">
              <a:latin typeface="Arial Narrow" panose="020B0606020202030204" pitchFamily="34" charset="0"/>
            </a:endParaRPr>
          </a:p>
          <a:p>
            <a:endParaRPr lang="de-DE" sz="1200" b="1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Grünes </a:t>
            </a:r>
            <a:r>
              <a:rPr lang="de-DE" sz="1200" b="1" dirty="0">
                <a:latin typeface="Arial Narrow" panose="020B0606020202030204" pitchFamily="34" charset="0"/>
              </a:rPr>
              <a:t>Rad- und Fußwegenetz</a:t>
            </a:r>
          </a:p>
          <a:p>
            <a:pPr>
              <a:spcAft>
                <a:spcPts val="600"/>
              </a:spcAft>
            </a:pPr>
            <a:r>
              <a:rPr lang="de-DE" sz="1200" u="sng" dirty="0" smtClean="0">
                <a:latin typeface="Arial Narrow" panose="020B0606020202030204" pitchFamily="34" charset="0"/>
              </a:rPr>
              <a:t>Maßnahme F.3</a:t>
            </a:r>
            <a:endParaRPr lang="de-DE" sz="1200" u="sng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>
                <a:latin typeface="Arial Narrow" panose="020B0606020202030204" pitchFamily="34" charset="0"/>
              </a:rPr>
              <a:t>Wilhelmshaven ist geprägt durch eine Vielzahl an Grünachsen mit wichtiger Verbindungsfunktion.</a:t>
            </a:r>
          </a:p>
          <a:p>
            <a:pPr>
              <a:spcAft>
                <a:spcPts val="600"/>
              </a:spcAft>
            </a:pPr>
            <a:r>
              <a:rPr lang="de-DE" sz="1200" dirty="0">
                <a:latin typeface="Arial Narrow" panose="020B0606020202030204" pitchFamily="34" charset="0"/>
              </a:rPr>
              <a:t>Bei der Umsetzung des Radverkehrskonzeptes aus dem Jahr 2009 soll das touristische </a:t>
            </a:r>
            <a:r>
              <a:rPr lang="de-DE" sz="1200" dirty="0" smtClean="0">
                <a:latin typeface="Arial Narrow" panose="020B0606020202030204" pitchFamily="34" charset="0"/>
              </a:rPr>
              <a:t>Fahrradnetz entlang </a:t>
            </a:r>
            <a:r>
              <a:rPr lang="de-DE" sz="1200" dirty="0">
                <a:latin typeface="Arial Narrow" panose="020B0606020202030204" pitchFamily="34" charset="0"/>
              </a:rPr>
              <a:t>den zentralen innerstädtischen Grünachsen entwickelt und gesichert werden.</a:t>
            </a:r>
          </a:p>
          <a:p>
            <a:pPr>
              <a:spcAft>
                <a:spcPts val="600"/>
              </a:spcAft>
            </a:pPr>
            <a:r>
              <a:rPr lang="de-DE" sz="1200" dirty="0">
                <a:latin typeface="Arial Narrow" panose="020B0606020202030204" pitchFamily="34" charset="0"/>
              </a:rPr>
              <a:t>Zentrales </a:t>
            </a:r>
            <a:r>
              <a:rPr lang="de-DE" sz="1200" dirty="0" smtClean="0">
                <a:latin typeface="Arial Narrow" panose="020B0606020202030204" pitchFamily="34" charset="0"/>
              </a:rPr>
              <a:t>Maßnahmenziel: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Stärkung </a:t>
            </a:r>
            <a:r>
              <a:rPr lang="de-DE" sz="1200" dirty="0">
                <a:latin typeface="Arial Narrow" panose="020B0606020202030204" pitchFamily="34" charset="0"/>
              </a:rPr>
              <a:t>des Tourismusstandortes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Förderung </a:t>
            </a:r>
            <a:r>
              <a:rPr lang="de-DE" sz="1200" dirty="0">
                <a:latin typeface="Arial Narrow" panose="020B0606020202030204" pitchFamily="34" charset="0"/>
              </a:rPr>
              <a:t>der Nahmobilität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Verbesserung </a:t>
            </a:r>
            <a:r>
              <a:rPr lang="de-DE" sz="1200" dirty="0">
                <a:latin typeface="Arial Narrow" panose="020B0606020202030204" pitchFamily="34" charset="0"/>
              </a:rPr>
              <a:t>der Orientierung in der Stadt</a:t>
            </a:r>
          </a:p>
        </p:txBody>
      </p:sp>
      <p:sp>
        <p:nvSpPr>
          <p:cNvPr id="7" name="Rechteck 6"/>
          <p:cNvSpPr/>
          <p:nvPr/>
        </p:nvSpPr>
        <p:spPr>
          <a:xfrm>
            <a:off x="298127" y="6351131"/>
            <a:ext cx="84876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Quelle: Stadt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Wilhelmshaven (Hrsg.) 2014: Integrierter Stadtentwicklungsplan Wilhelmshaven - Step Plus. Bearb. Schulten Stadt- und Raumentwicklung, Dortmund</a:t>
            </a:r>
          </a:p>
        </p:txBody>
      </p:sp>
    </p:spTree>
    <p:extLst>
      <p:ext uri="{BB962C8B-B14F-4D97-AF65-F5344CB8AC3E}">
        <p14:creationId xmlns:p14="http://schemas.microsoft.com/office/powerpoint/2010/main" val="11576590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78414" y="1290826"/>
            <a:ext cx="4804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Tourismuskonzept inkl. Marketingkonzept   Stand 20.03.19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14" y="1772816"/>
            <a:ext cx="5168153" cy="36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>
            <a:off x="1331913" y="2924944"/>
            <a:ext cx="504304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331913" y="3068960"/>
            <a:ext cx="504304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1316536" y="3356992"/>
            <a:ext cx="504304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1307216" y="3660885"/>
            <a:ext cx="504304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91624" y="5599762"/>
            <a:ext cx="827272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b="1" dirty="0" smtClean="0">
                <a:latin typeface="Arial Narrow" panose="020B0606020202030204" pitchFamily="34" charset="0"/>
              </a:rPr>
              <a:t>Das Hauptinteresse von Touristen gilt vor allem den Freiräumen mit maritimen Kontext: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200" b="1" dirty="0" smtClean="0">
                <a:latin typeface="Arial Narrow" panose="020B0606020202030204" pitchFamily="34" charset="0"/>
              </a:rPr>
              <a:t>Strand + Erholung, Nordsee + Wattenmeer, Häfen, Schiffe + Marine  –  Hierin werden die Alleinstellungsmerkmale gesehen.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Der Stadtpark ist trotz seiner kulturhistorischen Bedeutung offenbar keine touristische Attraktion.</a:t>
            </a:r>
          </a:p>
        </p:txBody>
      </p:sp>
      <p:sp>
        <p:nvSpPr>
          <p:cNvPr id="15" name="Rechteck 14"/>
          <p:cNvSpPr/>
          <p:nvPr/>
        </p:nvSpPr>
        <p:spPr>
          <a:xfrm>
            <a:off x="291623" y="952272"/>
            <a:ext cx="636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Stadtmarketing und Tourismus  --  Rolle </a:t>
            </a:r>
            <a:r>
              <a:rPr lang="de-DE" sz="1600" b="1" dirty="0">
                <a:latin typeface="Arial Narrow" panose="020B0606020202030204" pitchFamily="34" charset="0"/>
              </a:rPr>
              <a:t>der </a:t>
            </a:r>
            <a:r>
              <a:rPr lang="de-DE" sz="1600" b="1" dirty="0" smtClean="0">
                <a:latin typeface="Arial Narrow" panose="020B0606020202030204" pitchFamily="34" charset="0"/>
              </a:rPr>
              <a:t>Parks und Gärten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98127" y="6351131"/>
            <a:ext cx="6650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Quelle: Stadt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Wilhelmshaven (Hrsg.)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2019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Tourismuskonzept inkl. Marketingkonzept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Bearb.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Kohl &amp; Partner Hotel und Tourismus Consulting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847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4"/>
          <a:stretch/>
        </p:blipFill>
        <p:spPr bwMode="auto">
          <a:xfrm>
            <a:off x="4516358" y="1338908"/>
            <a:ext cx="4376122" cy="201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91623" y="952272"/>
            <a:ext cx="636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Stadtmarketing und Tourismus  --  Rolle </a:t>
            </a:r>
            <a:r>
              <a:rPr lang="de-DE" sz="1600" b="1" dirty="0">
                <a:latin typeface="Arial Narrow" panose="020B0606020202030204" pitchFamily="34" charset="0"/>
              </a:rPr>
              <a:t>der </a:t>
            </a:r>
            <a:r>
              <a:rPr lang="de-DE" sz="1600" b="1" dirty="0" smtClean="0">
                <a:latin typeface="Arial Narrow" panose="020B0606020202030204" pitchFamily="34" charset="0"/>
              </a:rPr>
              <a:t>Parks und Gärten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04478" y="1530077"/>
            <a:ext cx="381667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b="1" kern="0" dirty="0" smtClean="0">
                <a:latin typeface="Arial Narrow" panose="020B0606020202030204" pitchFamily="34" charset="0"/>
              </a:rPr>
              <a:t>“Die Grüne Stadt am Meer”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Badedirektor </a:t>
            </a:r>
            <a:r>
              <a:rPr lang="de-DE" sz="1200" dirty="0">
                <a:latin typeface="Arial Narrow" panose="020B0606020202030204" pitchFamily="34" charset="0"/>
              </a:rPr>
              <a:t>Karl </a:t>
            </a:r>
            <a:r>
              <a:rPr lang="de-DE" sz="1200" dirty="0" smtClean="0">
                <a:latin typeface="Arial Narrow" panose="020B0606020202030204" pitchFamily="34" charset="0"/>
              </a:rPr>
              <a:t>Rieger prägte </a:t>
            </a:r>
            <a:r>
              <a:rPr lang="de-DE" sz="1200" dirty="0">
                <a:latin typeface="Arial Narrow" panose="020B0606020202030204" pitchFamily="34" charset="0"/>
              </a:rPr>
              <a:t>den Werbeslogan </a:t>
            </a:r>
            <a:r>
              <a:rPr lang="de-DE" sz="1200" dirty="0" smtClean="0">
                <a:latin typeface="Arial Narrow" panose="020B0606020202030204" pitchFamily="34" charset="0"/>
              </a:rPr>
              <a:t>in den 1920er-Jahren. Ziel: Etablierung </a:t>
            </a:r>
            <a:r>
              <a:rPr lang="de-DE" sz="1200" dirty="0">
                <a:latin typeface="Arial Narrow" panose="020B0606020202030204" pitchFamily="34" charset="0"/>
              </a:rPr>
              <a:t>eines "Nordseebades für den Mittelstand</a:t>
            </a:r>
            <a:r>
              <a:rPr lang="de-DE" sz="1200" dirty="0" smtClean="0">
                <a:latin typeface="Arial Narrow" panose="020B0606020202030204" pitchFamily="34" charset="0"/>
              </a:rPr>
              <a:t>".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kern="0" dirty="0" smtClean="0">
                <a:latin typeface="Arial Narrow" panose="020B0606020202030204" pitchFamily="34" charset="0"/>
              </a:rPr>
              <a:t>Broschüre: HAVENKANTE </a:t>
            </a:r>
            <a:r>
              <a:rPr lang="pt-BR" sz="1200" kern="0" dirty="0">
                <a:latin typeface="Arial Narrow" panose="020B0606020202030204" pitchFamily="34" charset="0"/>
              </a:rPr>
              <a:t>u r b a n . k a n t i g . e c h t </a:t>
            </a:r>
            <a:r>
              <a:rPr lang="pt-BR" sz="1200" kern="0" dirty="0" smtClean="0">
                <a:latin typeface="Arial Narrow" panose="020B0606020202030204" pitchFamily="34" charset="0"/>
              </a:rPr>
              <a:t>.</a:t>
            </a:r>
            <a:br>
              <a:rPr lang="pt-BR" sz="1200" kern="0" dirty="0" smtClean="0">
                <a:latin typeface="Arial Narrow" panose="020B0606020202030204" pitchFamily="34" charset="0"/>
              </a:rPr>
            </a:br>
            <a:r>
              <a:rPr lang="de-DE" sz="1200" kern="0" dirty="0" smtClean="0">
                <a:latin typeface="Arial Narrow" panose="020B0606020202030204" pitchFamily="34" charset="0"/>
              </a:rPr>
              <a:t>URLAUB IN WILHELMSHAVEN</a:t>
            </a:r>
            <a:r>
              <a:rPr lang="de-DE" sz="1200" kern="0" dirty="0">
                <a:latin typeface="Arial Narrow" panose="020B0606020202030204" pitchFamily="34" charset="0"/>
              </a:rPr>
              <a:t> </a:t>
            </a:r>
            <a:r>
              <a:rPr lang="de-DE" sz="1200" kern="0" dirty="0" smtClean="0">
                <a:latin typeface="Arial Narrow" panose="020B0606020202030204" pitchFamily="34" charset="0"/>
              </a:rPr>
              <a:t>2019. Wilhelmshaven </a:t>
            </a:r>
            <a:r>
              <a:rPr lang="de-DE" sz="1200" kern="0" dirty="0">
                <a:latin typeface="Arial Narrow" panose="020B0606020202030204" pitchFamily="34" charset="0"/>
              </a:rPr>
              <a:t>Touristik &amp; Freizeit </a:t>
            </a:r>
            <a:r>
              <a:rPr lang="de-DE" sz="1200" kern="0" dirty="0" smtClean="0">
                <a:latin typeface="Arial Narrow" panose="020B0606020202030204" pitchFamily="34" charset="0"/>
              </a:rPr>
              <a:t>GmbH (Hrsg.)</a:t>
            </a:r>
            <a:endParaRPr lang="de-DE" sz="1200" kern="0" dirty="0"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99145" y="3501008"/>
            <a:ext cx="333675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Parks und Gärten als Stationen von Radrouten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latin typeface="Arial Narrow" panose="020B0606020202030204" pitchFamily="34" charset="0"/>
              </a:rPr>
              <a:t>Tour de Fries (Friesland-Touristik Gemeinschaft)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Tagestour </a:t>
            </a:r>
            <a:r>
              <a:rPr lang="de-DE" sz="1200" dirty="0">
                <a:latin typeface="Arial Narrow" panose="020B0606020202030204" pitchFamily="34" charset="0"/>
              </a:rPr>
              <a:t>"Grüne Mitte</a:t>
            </a:r>
            <a:r>
              <a:rPr lang="de-DE" sz="1200" dirty="0" smtClean="0">
                <a:latin typeface="Arial Narrow" panose="020B0606020202030204" pitchFamily="34" charset="0"/>
              </a:rPr>
              <a:t>"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Tagestour "Strand und Land“</a:t>
            </a:r>
          </a:p>
        </p:txBody>
      </p:sp>
      <p:sp>
        <p:nvSpPr>
          <p:cNvPr id="11" name="Rechteck 10"/>
          <p:cNvSpPr/>
          <p:nvPr/>
        </p:nvSpPr>
        <p:spPr>
          <a:xfrm>
            <a:off x="288436" y="5032047"/>
            <a:ext cx="268033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Parks und Gärten als Faktor von Lebensqualität in Wilhelmshaven 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z. B. Image-Broschüre:</a:t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Wilhelmshaven erleben!</a:t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Stadtportrait, 8</a:t>
            </a:r>
            <a:r>
              <a:rPr lang="de-DE" sz="1200" dirty="0">
                <a:latin typeface="Arial Narrow" panose="020B0606020202030204" pitchFamily="34" charset="0"/>
              </a:rPr>
              <a:t>. Ausgabe </a:t>
            </a:r>
            <a:r>
              <a:rPr lang="de-DE" sz="1200" dirty="0" smtClean="0">
                <a:latin typeface="Arial Narrow" panose="020B0606020202030204" pitchFamily="34" charset="0"/>
              </a:rPr>
              <a:t>Kommunikation &amp; Wirtschaft GmbH. Oldenburg 2016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6"/>
          <a:stretch/>
        </p:blipFill>
        <p:spPr bwMode="auto">
          <a:xfrm>
            <a:off x="4501572" y="3645024"/>
            <a:ext cx="2193867" cy="251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 b="8557"/>
          <a:stretch/>
        </p:blipFill>
        <p:spPr bwMode="auto">
          <a:xfrm>
            <a:off x="6686104" y="3645024"/>
            <a:ext cx="2198355" cy="251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367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97557" y="1326496"/>
            <a:ext cx="426744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Gartentouristische Netzwerke</a:t>
            </a:r>
          </a:p>
          <a:p>
            <a:endParaRPr lang="de-DE" sz="1200" b="1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Offene Gärten – Region Weser Ems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200" b="1" dirty="0" smtClean="0">
                <a:latin typeface="Arial Narrow" panose="020B0606020202030204" pitchFamily="34" charset="0"/>
              </a:rPr>
              <a:t>Grüne </a:t>
            </a:r>
            <a:r>
              <a:rPr lang="de-DE" sz="1200" b="1" dirty="0">
                <a:latin typeface="Arial Narrow" panose="020B0606020202030204" pitchFamily="34" charset="0"/>
              </a:rPr>
              <a:t>Perlen zwischen Moor und Meer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latin typeface="Arial Narrow" panose="020B0606020202030204" pitchFamily="34" charset="0"/>
              </a:rPr>
              <a:t>Eine Initiative </a:t>
            </a:r>
            <a:r>
              <a:rPr lang="de-DE" sz="1200" dirty="0" smtClean="0">
                <a:latin typeface="Arial Narrow" panose="020B0606020202030204" pitchFamily="34" charset="0"/>
              </a:rPr>
              <a:t>der </a:t>
            </a:r>
            <a:r>
              <a:rPr lang="de-DE" sz="1200" dirty="0">
                <a:latin typeface="Arial Narrow" panose="020B0606020202030204" pitchFamily="34" charset="0"/>
              </a:rPr>
              <a:t>Deutschen Gesellschaft für Gartenkunst und Landeskultur e.V</a:t>
            </a:r>
            <a:r>
              <a:rPr lang="de-DE" sz="1200" dirty="0" smtClean="0">
                <a:latin typeface="Arial Narrow" panose="020B0606020202030204" pitchFamily="34" charset="0"/>
              </a:rPr>
              <a:t>. (DGGL) </a:t>
            </a:r>
            <a:r>
              <a:rPr lang="de-DE" sz="1200" dirty="0">
                <a:latin typeface="Arial Narrow" panose="020B0606020202030204" pitchFamily="34" charset="0"/>
              </a:rPr>
              <a:t>– Landesverband </a:t>
            </a:r>
            <a:r>
              <a:rPr lang="de-DE" sz="1200" dirty="0" smtClean="0">
                <a:latin typeface="Arial Narrow" panose="020B0606020202030204" pitchFamily="34" charset="0"/>
              </a:rPr>
              <a:t>Bremen/Niedersachsen-Nord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70 bedeutende </a:t>
            </a:r>
            <a:r>
              <a:rPr lang="de-DE" sz="1200" dirty="0">
                <a:latin typeface="Arial Narrow" panose="020B0606020202030204" pitchFamily="34" charset="0"/>
              </a:rPr>
              <a:t>Anlagen der Gartenkultur in der Region Weser Ems werden </a:t>
            </a:r>
            <a:r>
              <a:rPr lang="de-DE" sz="1200" dirty="0" smtClean="0">
                <a:latin typeface="Arial Narrow" panose="020B0606020202030204" pitchFamily="34" charset="0"/>
              </a:rPr>
              <a:t>einer </a:t>
            </a:r>
            <a:r>
              <a:rPr lang="de-DE" sz="1200" dirty="0">
                <a:latin typeface="Arial Narrow" panose="020B0606020202030204" pitchFamily="34" charset="0"/>
              </a:rPr>
              <a:t>größeren Öffentlichkeit zugänglich gemacht</a:t>
            </a:r>
            <a:r>
              <a:rPr lang="de-DE" sz="1200" dirty="0" smtClean="0">
                <a:latin typeface="Arial Narrow" panose="020B0606020202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sz="1200" u="sng" dirty="0">
                <a:latin typeface="Arial Narrow" panose="020B0606020202030204" pitchFamily="34" charset="0"/>
              </a:rPr>
              <a:t>Offene Gärten in der Stadt </a:t>
            </a:r>
            <a:r>
              <a:rPr lang="de-DE" sz="1200" u="sng" dirty="0" smtClean="0">
                <a:latin typeface="Arial Narrow" panose="020B0606020202030204" pitchFamily="34" charset="0"/>
              </a:rPr>
              <a:t>Wilhelmshaven:</a:t>
            </a:r>
            <a:endParaRPr lang="de-DE" sz="1200" u="sng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Kurpark, Rosarium, Rüstringer Stadtpark, </a:t>
            </a:r>
            <a:r>
              <a:rPr lang="de-DE" sz="1200" dirty="0" err="1" smtClean="0">
                <a:latin typeface="Arial Narrow" panose="020B0606020202030204" pitchFamily="34" charset="0"/>
              </a:rPr>
              <a:t>Siebethsburg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88032" y="206405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Arial Narrow" panose="020B0606020202030204" pitchFamily="34" charset="0"/>
              </a:rPr>
              <a:t>Handlungsfelder und Ziele der Stadtentwicklung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r="10902" b="12393"/>
          <a:stretch/>
        </p:blipFill>
        <p:spPr>
          <a:xfrm>
            <a:off x="5580113" y="1408584"/>
            <a:ext cx="3351872" cy="267967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96977" y="4154745"/>
            <a:ext cx="44904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Blütenroute des Nordens</a:t>
            </a:r>
            <a:endParaRPr lang="de-DE" sz="1200" b="1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Vermarktungsgemeinschaft von Garten-Destinationen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Arrangements z. B. für Einzel- u. Gruppenreisen, Busreise-Veranstalter</a:t>
            </a:r>
          </a:p>
        </p:txBody>
      </p:sp>
      <p:sp>
        <p:nvSpPr>
          <p:cNvPr id="13" name="Rechteck 12"/>
          <p:cNvSpPr/>
          <p:nvPr/>
        </p:nvSpPr>
        <p:spPr>
          <a:xfrm>
            <a:off x="291624" y="5075307"/>
            <a:ext cx="4640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u="sng" dirty="0" smtClean="0">
                <a:latin typeface="Arial Narrow" panose="020B0606020202030204" pitchFamily="34" charset="0"/>
              </a:rPr>
              <a:t>Sehenswürdigkeiten Wilhelmshaven:</a:t>
            </a:r>
            <a:endParaRPr lang="de-DE" sz="1200" u="sng" dirty="0">
              <a:latin typeface="Arial Narrow" panose="020B0606020202030204" pitchFamily="34" charset="0"/>
            </a:endParaRPr>
          </a:p>
          <a:p>
            <a:r>
              <a:rPr lang="de-DE" sz="1200" dirty="0">
                <a:latin typeface="Arial Narrow" panose="020B0606020202030204" pitchFamily="34" charset="0"/>
              </a:rPr>
              <a:t> 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Rosarium, </a:t>
            </a:r>
            <a:r>
              <a:rPr lang="de-DE" sz="1200" dirty="0">
                <a:latin typeface="Arial Narrow" panose="020B0606020202030204" pitchFamily="34" charset="0"/>
              </a:rPr>
              <a:t>Botanischer Garten, </a:t>
            </a:r>
            <a:r>
              <a:rPr lang="de-DE" sz="1200" dirty="0" smtClean="0">
                <a:latin typeface="Arial Narrow" panose="020B0606020202030204" pitchFamily="34" charset="0"/>
              </a:rPr>
              <a:t>Küstenmuseum, Aquarium, </a:t>
            </a:r>
            <a:r>
              <a:rPr lang="de-DE" sz="1200" dirty="0" err="1" smtClean="0">
                <a:latin typeface="Arial Narrow" panose="020B0606020202030204" pitchFamily="34" charset="0"/>
              </a:rPr>
              <a:t>Wattenmeerhaus</a:t>
            </a:r>
            <a:r>
              <a:rPr lang="de-DE" sz="1200" dirty="0">
                <a:latin typeface="Arial Narrow" panose="020B0606020202030204" pitchFamily="34" charset="0"/>
              </a:rPr>
              <a:t>, Deutsches Marinemuseum, Hafenrundfahrten, </a:t>
            </a:r>
            <a:r>
              <a:rPr lang="de-DE" sz="1200" dirty="0" err="1">
                <a:latin typeface="Arial Narrow" panose="020B0606020202030204" pitchFamily="34" charset="0"/>
              </a:rPr>
              <a:t>JadeWeserPort-InfoCenter</a:t>
            </a:r>
            <a:r>
              <a:rPr lang="de-DE" sz="1200" dirty="0">
                <a:latin typeface="Arial Narrow" panose="020B0606020202030204" pitchFamily="34" charset="0"/>
              </a:rPr>
              <a:t>, Tage der offenen Tür im Marinestützpunkt, </a:t>
            </a:r>
            <a:r>
              <a:rPr lang="de-DE" sz="1200" dirty="0" smtClean="0">
                <a:latin typeface="Arial Narrow" panose="020B0606020202030204" pitchFamily="34" charset="0"/>
              </a:rPr>
              <a:t>Tagesfahrten Helgoland</a:t>
            </a:r>
            <a:r>
              <a:rPr lang="de-DE" sz="1200" dirty="0">
                <a:latin typeface="Arial Narrow" panose="020B0606020202030204" pitchFamily="34" charset="0"/>
              </a:rPr>
              <a:t>, Nordseewelten 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37112"/>
            <a:ext cx="1896796" cy="1728192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91623" y="952272"/>
            <a:ext cx="636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Stadtmarketing und Tourismus  --  Rolle </a:t>
            </a:r>
            <a:r>
              <a:rPr lang="de-DE" sz="1600" b="1" dirty="0">
                <a:latin typeface="Arial Narrow" panose="020B0606020202030204" pitchFamily="34" charset="0"/>
              </a:rPr>
              <a:t>der </a:t>
            </a:r>
            <a:r>
              <a:rPr lang="de-DE" sz="1600" b="1" dirty="0" smtClean="0">
                <a:latin typeface="Arial Narrow" panose="020B0606020202030204" pitchFamily="34" charset="0"/>
              </a:rPr>
              <a:t>Parks und Gärten</a:t>
            </a:r>
            <a:endParaRPr lang="de-DE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53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GA Bad Iburg">
  <a:themeElements>
    <a:clrScheme name="Apothek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k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lnDef>
      <a:spPr>
        <a:ln w="34925">
          <a:solidFill>
            <a:srgbClr val="FF0000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smtClean="0">
            <a:latin typeface="Arial Narrow" panose="020B0606020202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HNW 01</Template>
  <TotalTime>0</TotalTime>
  <Words>1461</Words>
  <Application>Microsoft Office PowerPoint</Application>
  <PresentationFormat>Bildschirmpräsentation (4:3)</PresentationFormat>
  <Paragraphs>531</Paragraphs>
  <Slides>22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LAGA Bad Iburg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HNW Landschaftsarchitektur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Landesgartenschauen</dc:subject>
  <dc:creator>Carsten Homeister</dc:creator>
  <cp:lastModifiedBy>Carsten Homeister</cp:lastModifiedBy>
  <cp:revision>829</cp:revision>
  <cp:lastPrinted>2019-09-04T15:13:17Z</cp:lastPrinted>
  <dcterms:created xsi:type="dcterms:W3CDTF">2012-04-24T12:40:27Z</dcterms:created>
  <dcterms:modified xsi:type="dcterms:W3CDTF">2021-06-03T10:07:22Z</dcterms:modified>
</cp:coreProperties>
</file>