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79" r:id="rId2"/>
    <p:sldId id="546" r:id="rId3"/>
    <p:sldId id="549" r:id="rId4"/>
    <p:sldId id="547" r:id="rId5"/>
    <p:sldId id="548" r:id="rId6"/>
    <p:sldId id="550" r:id="rId7"/>
    <p:sldId id="551" r:id="rId8"/>
    <p:sldId id="552" r:id="rId9"/>
    <p:sldId id="553" r:id="rId10"/>
    <p:sldId id="554" r:id="rId11"/>
    <p:sldId id="555" r:id="rId12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008000"/>
    <a:srgbClr val="CC0066"/>
    <a:srgbClr val="FF3300"/>
    <a:srgbClr val="FF9900"/>
    <a:srgbClr val="00FF99"/>
    <a:srgbClr val="FF66FF"/>
    <a:srgbClr val="00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-1500" y="-78"/>
      </p:cViewPr>
      <p:guideLst>
        <p:guide orient="horz" pos="4247"/>
        <p:guide orient="horz" pos="1979"/>
        <p:guide orient="horz" pos="1207"/>
        <p:guide orient="horz" pos="890"/>
        <p:guide orient="horz" pos="1434"/>
        <p:guide orient="horz" pos="2704"/>
        <p:guide orient="horz" pos="300"/>
        <p:guide orient="horz" pos="754"/>
        <p:guide orient="horz" pos="4110"/>
        <p:guide pos="249"/>
        <p:guide pos="5602"/>
        <p:guide pos="2880"/>
        <p:guide pos="839"/>
        <p:guide pos="1519"/>
        <p:guide pos="4195"/>
        <p:guide pos="3470"/>
        <p:guide pos="793"/>
        <p:guide pos="2789"/>
        <p:guide pos="43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077DB4-05D3-41F9-8393-9D4534B68C2E}" type="datetimeFigureOut">
              <a:rPr lang="de-DE"/>
              <a:pPr>
                <a:defRPr/>
              </a:pPr>
              <a:t>03.06.2021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55E789-635D-4806-A906-483C929FCE8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246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DCB8A2-8594-4404-845F-A8CFFA34FC68}" type="datetimeFigureOut">
              <a:rPr lang="de-DE"/>
              <a:pPr>
                <a:defRPr/>
              </a:pPr>
              <a:t>03.06.2021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4202"/>
            <a:ext cx="5438140" cy="44682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34E471-FBA5-4375-A15C-8332386CA7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5724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6F7D4D6-37EA-4259-9A60-8B28F1B7FF9A}" type="slidenum">
              <a:rPr lang="de-DE" altLang="de-DE" smtClean="0"/>
              <a:pPr eaLnBrk="1" hangingPunct="1"/>
              <a:t>1</a:t>
            </a:fld>
            <a:endParaRPr lang="de-DE" altLang="de-DE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307975" y="6430963"/>
            <a:ext cx="3040063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cap="all" baseline="0" dirty="0" smtClean="0"/>
              <a:t>Siegen</a:t>
            </a:r>
            <a:endParaRPr lang="de-DE" cap="all" baseline="0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084888" y="6430963"/>
            <a:ext cx="2895600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smtClean="0"/>
              <a:t>HNW</a:t>
            </a:r>
            <a:r>
              <a:rPr lang="de-DE" sz="1200" dirty="0" smtClean="0"/>
              <a:t>  LANDSCHAFTSARCHITEKTUR</a:t>
            </a:r>
            <a:endParaRPr lang="de-DE" sz="1200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051175" y="6430963"/>
            <a:ext cx="3040063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13.</a:t>
            </a:r>
            <a:r>
              <a:rPr lang="de-DE" baseline="0" dirty="0" smtClean="0"/>
              <a:t> </a:t>
            </a:r>
            <a:r>
              <a:rPr lang="de-DE" cap="all" baseline="0" dirty="0" smtClean="0"/>
              <a:t>September</a:t>
            </a:r>
            <a:r>
              <a:rPr lang="de-DE" baseline="0" dirty="0" smtClean="0"/>
              <a:t> </a:t>
            </a:r>
            <a:r>
              <a:rPr lang="de-DE" dirty="0" smtClean="0"/>
              <a:t>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015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2503" y="197211"/>
            <a:ext cx="762000" cy="4572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0D7DEC2E-1ADD-4367-8F2A-6848A86B0E7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2577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2503" y="196591"/>
            <a:ext cx="762000" cy="4572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0D7DEC2E-1ADD-4367-8F2A-6848A86B0E7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307975" y="6498575"/>
            <a:ext cx="7360369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cap="none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Machbarkeitsstudie LAGA  Wilhelmshaven 2026               Allgemeine Informationen zu Gartenschauen</a:t>
            </a:r>
            <a:endParaRPr lang="de-DE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Footer Placeholder 4"/>
          <p:cNvSpPr txBox="1">
            <a:spLocks/>
          </p:cNvSpPr>
          <p:nvPr/>
        </p:nvSpPr>
        <p:spPr>
          <a:xfrm>
            <a:off x="6588224" y="6501211"/>
            <a:ext cx="2392264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HNW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Landschaftsarchitektur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Arial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5288" y="2156964"/>
            <a:ext cx="84978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ts val="120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ts val="120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ts val="120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ts val="120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de-DE" altLang="de-DE" sz="2000" dirty="0"/>
              <a:t>Machbarkeitsstudie Landesgartenschau </a:t>
            </a:r>
            <a:r>
              <a:rPr lang="de-DE" altLang="de-DE" sz="2000" dirty="0" smtClean="0"/>
              <a:t>Wilhelmshaven </a:t>
            </a:r>
            <a:r>
              <a:rPr lang="de-DE" altLang="de-DE" sz="2000" dirty="0"/>
              <a:t>2026</a:t>
            </a:r>
          </a:p>
          <a:p>
            <a:pPr algn="ctr"/>
            <a:endParaRPr lang="de-DE" altLang="de-DE" sz="2000" dirty="0"/>
          </a:p>
          <a:p>
            <a:pPr algn="ctr"/>
            <a:r>
              <a:rPr lang="de-DE" altLang="de-DE" sz="1200" dirty="0" smtClean="0"/>
              <a:t>Teil </a:t>
            </a:r>
            <a:r>
              <a:rPr lang="de-DE" altLang="de-DE" sz="1200" dirty="0"/>
              <a:t>1 Allgemeine </a:t>
            </a:r>
            <a:r>
              <a:rPr lang="de-DE" altLang="de-DE" sz="1200" dirty="0" smtClean="0"/>
              <a:t>Informationen zu </a:t>
            </a:r>
            <a:r>
              <a:rPr lang="de-DE" altLang="de-DE" sz="1200" dirty="0"/>
              <a:t>Gartenschauen</a:t>
            </a:r>
          </a:p>
          <a:p>
            <a:pPr algn="ctr"/>
            <a:endParaRPr lang="de-DE" altLang="de-DE" sz="1200" dirty="0" smtClean="0"/>
          </a:p>
          <a:p>
            <a:pPr algn="ctr"/>
            <a:r>
              <a:rPr lang="de-DE" altLang="de-DE" sz="2000" b="1" dirty="0" smtClean="0"/>
              <a:t>Was sind Gartenschauen?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3121152" cy="113385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"/>
          <a:stretch/>
        </p:blipFill>
        <p:spPr>
          <a:xfrm>
            <a:off x="5564284" y="458521"/>
            <a:ext cx="3328891" cy="784838"/>
          </a:xfrm>
          <a:prstGeom prst="rect">
            <a:avLst/>
          </a:prstGeom>
        </p:spPr>
      </p:pic>
      <p:pic>
        <p:nvPicPr>
          <p:cNvPr id="15" name="Grafik 14" descr="Ein Bild, das Gras, Himmel, Baum, draußen enthält.&#10;&#10;Automatisch generierte Beschreibung">
            <a:extLst>
              <a:ext uri="{FF2B5EF4-FFF2-40B4-BE49-F238E27FC236}">
                <a16:creationId xmlns:a16="http://schemas.microsoft.com/office/drawing/2014/main" xmlns="" id="{27E5A4E0-EC95-4A24-8165-1803FA0C3C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89" y="4715819"/>
            <a:ext cx="3200001" cy="180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/>
          <a:stretch/>
        </p:blipFill>
        <p:spPr>
          <a:xfrm>
            <a:off x="395288" y="4710286"/>
            <a:ext cx="2827610" cy="180050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19" y="4714590"/>
            <a:ext cx="2400001" cy="1800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D7DEC2E-1ADD-4367-8F2A-6848A86B0E70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graphicFrame>
        <p:nvGraphicFramePr>
          <p:cNvPr id="3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087788"/>
              </p:ext>
            </p:extLst>
          </p:nvPr>
        </p:nvGraphicFramePr>
        <p:xfrm>
          <a:off x="395536" y="764704"/>
          <a:ext cx="8496944" cy="5616624"/>
        </p:xfrm>
        <a:graphic>
          <a:graphicData uri="http://schemas.openxmlformats.org/drawingml/2006/table">
            <a:tbl>
              <a:tblPr/>
              <a:tblGrid>
                <a:gridCol w="2088232"/>
                <a:gridCol w="648072"/>
                <a:gridCol w="792088"/>
                <a:gridCol w="3096344"/>
                <a:gridCol w="1872208"/>
              </a:tblGrid>
              <a:tr h="576064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85725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313738" algn="r"/>
                        </a:tabLst>
                      </a:pPr>
                      <a:r>
                        <a:rPr kumimoji="0" lang="de-DE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Landesgartenschauen in Niedersachsen	</a:t>
                      </a:r>
                      <a:endParaRPr lang="de-DE" altLang="de-DE" sz="1200" kern="12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07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090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425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4253"/>
                          </a:solidFill>
                          <a:effectLst/>
                          <a:latin typeface="Arial Narrow" panose="020B0606020202030204" pitchFamily="34" charset="0"/>
                        </a:rPr>
                        <a:t>Fläche [ha]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4253"/>
                          </a:solidFill>
                          <a:effectLst/>
                          <a:latin typeface="Arial Narrow" panose="020B0606020202030204" pitchFamily="34" charset="0"/>
                        </a:rPr>
                        <a:t>Besucher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4253"/>
                          </a:solidFill>
                          <a:effectLst/>
                          <a:latin typeface="Arial Narrow" panose="020B0606020202030204" pitchFamily="34" charset="0"/>
                        </a:rPr>
                        <a:t>Entwicklungsziele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4253"/>
                          </a:solidFill>
                          <a:effectLst/>
                          <a:latin typeface="Arial Narrow" panose="020B0606020202030204" pitchFamily="34" charset="0"/>
                        </a:rPr>
                        <a:t>Veranstalter</a:t>
                      </a:r>
                      <a:b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4253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4253"/>
                          </a:solidFill>
                          <a:effectLst/>
                          <a:latin typeface="Arial Narrow" panose="020B0606020202030204" pitchFamily="34" charset="0"/>
                        </a:rPr>
                        <a:t>Durchführungsgesellschaft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0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2002   Bad Zwischenahn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981.732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Weiterentwicklung des ehemaligen Geländes des Niedersächsischen Gartenkulturzentrums zum „</a:t>
                      </a:r>
                      <a:r>
                        <a:rPr lang="de-DE" sz="1000" b="0" dirty="0" smtClean="0">
                          <a:latin typeface="Arial Narrow" panose="020B0606020202030204" pitchFamily="34" charset="0"/>
                        </a:rPr>
                        <a:t>Park der Gärten“ als dauerhaft betriebene „Mustergartenanlage“</a:t>
                      </a:r>
                      <a:endParaRPr kumimoji="0" lang="de-DE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 Gem. Bad Zwischenahn,</a:t>
                      </a:r>
                      <a:b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LWK Weser-Ems,</a:t>
                      </a:r>
                      <a:b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LK Ammerland, FLN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0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2004   Wolfsburg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660.000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de-DE" altLang="de-D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Neuanlage „Allerpark“ durch Transformation eines ehemaligen Abbaugebietes und Wohnstandortes,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Aufwertung Schlosspark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de-DE" altLang="de-D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Stadt Wolfsburg, Wolfsburg AG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0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2006   Winsen/Luhe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540.000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Aufwertung und Ergänzung vorhandener Parkanlagen zu den „</a:t>
                      </a:r>
                      <a:r>
                        <a:rPr kumimoji="0" lang="de-DE" altLang="de-DE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Luhegärten</a:t>
                      </a:r>
                      <a:r>
                        <a:rPr kumimoji="0" lang="de-DE" altLang="de-D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“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de-DE" altLang="de-D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Stadt Winsen,</a:t>
                      </a:r>
                      <a:br>
                        <a:rPr kumimoji="0" lang="de-DE" altLang="de-D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de-DE" altLang="de-D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FLN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0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2010   Bad Essen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512.000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Aufwertung „</a:t>
                      </a:r>
                      <a:r>
                        <a:rPr kumimoji="0" lang="de-DE" altLang="de-DE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Solepark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“ und Schlosspark </a:t>
                      </a:r>
                      <a:r>
                        <a:rPr kumimoji="0" lang="de-DE" altLang="de-DE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Ippenburg</a:t>
                      </a: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de-DE" altLang="de-D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Gem. Bad Essen,</a:t>
                      </a:r>
                      <a:br>
                        <a:rPr kumimoji="0" lang="de-DE" altLang="de-D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de-DE" altLang="de-D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WFG LK Osnabrück,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FLN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2014   Papenburg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514.</a:t>
                      </a: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000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Aufwertung Stadtpark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Stadt Papenburg,</a:t>
                      </a:r>
                      <a:br>
                        <a:rPr kumimoji="0" lang="de-DE" altLang="de-D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de-DE" altLang="de-D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LK Emsland,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FLN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2018   Bad </a:t>
                      </a:r>
                      <a:r>
                        <a:rPr kumimoji="0" lang="de-DE" alt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Iburg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586.735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Aufwertung „Charlottenseepark“,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Neuanlage „Waldkurpark“ und „</a:t>
                      </a:r>
                      <a:r>
                        <a:rPr kumimoji="0" lang="de-DE" altLang="de-DE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Tegelwiese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“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Stadt Bad </a:t>
                      </a:r>
                      <a:r>
                        <a:rPr kumimoji="0" lang="de-DE" altLang="de-DE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Iburg</a:t>
                      </a:r>
                      <a:r>
                        <a:rPr kumimoji="0" lang="de-DE" altLang="de-D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br>
                        <a:rPr kumimoji="0" lang="de-DE" altLang="de-D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de-DE" altLang="de-D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Förderverein Laga,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FLN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2022   Bad Gandersheim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Szenario: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460.000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anose="020B0606020202030204" pitchFamily="34" charset="0"/>
                        </a:rPr>
                        <a:t>Aufwertung der Kuranlagen: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Kurpark, „Natur- u. Bewegungspark“, „Aktiv- u. Erlebnispark“, „</a:t>
                      </a:r>
                      <a:r>
                        <a:rPr lang="de-DE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Auepark</a:t>
                      </a:r>
                      <a:r>
                        <a:rPr lang="de-DE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“,  „Stadtgarten an der </a:t>
                      </a:r>
                      <a:r>
                        <a:rPr lang="de-DE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Gande</a:t>
                      </a:r>
                      <a:r>
                        <a:rPr lang="de-DE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“ u. Umfeld Klosteranlage </a:t>
                      </a:r>
                      <a:r>
                        <a:rPr lang="de-DE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Brunshausen</a:t>
                      </a: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Stadt Bad Gandersheim,</a:t>
                      </a:r>
                      <a:br>
                        <a:rPr kumimoji="0" lang="de-DE" alt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de-DE" alt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LK Northeim,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FLN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>
            <a:off x="395288" y="446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90514" y="207690"/>
            <a:ext cx="5597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Arial Narrow" panose="020B0606020202030204" pitchFamily="34" charset="0"/>
              </a:rPr>
              <a:t>Übersicht</a:t>
            </a:r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795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D7DEC2E-1ADD-4367-8F2A-6848A86B0E70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97184" y="782221"/>
            <a:ext cx="413080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latin typeface="Arial Narrow" panose="020B0606020202030204" pitchFamily="34" charset="0"/>
              </a:rPr>
              <a:t>Machbarkeitsstudie Landesgartenschau Wilhelmshaven 2026</a:t>
            </a:r>
            <a:endParaRPr lang="de-DE" sz="1200" dirty="0">
              <a:latin typeface="Arial Narrow" panose="020B0606020202030204" pitchFamily="34" charset="0"/>
            </a:endParaRPr>
          </a:p>
          <a:p>
            <a:r>
              <a:rPr lang="de-DE" sz="1200" dirty="0" smtClean="0">
                <a:latin typeface="Arial Narrow" panose="020B0606020202030204" pitchFamily="34" charset="0"/>
              </a:rPr>
              <a:t>Zusammenfassung der Konzeption Stand  </a:t>
            </a:r>
            <a:r>
              <a:rPr lang="de-DE" sz="1200" dirty="0" smtClean="0">
                <a:latin typeface="Arial Narrow" panose="020B0606020202030204" pitchFamily="34" charset="0"/>
              </a:rPr>
              <a:t>03</a:t>
            </a:r>
            <a:r>
              <a:rPr lang="de-DE" sz="1200" dirty="0" smtClean="0">
                <a:latin typeface="Arial Narrow" panose="020B0606020202030204" pitchFamily="34" charset="0"/>
              </a:rPr>
              <a:t>.06.21</a:t>
            </a:r>
            <a:endParaRPr lang="de-DE" sz="1200" dirty="0">
              <a:latin typeface="Arial Narrow" panose="020B0606020202030204" pitchFamily="34" charset="0"/>
            </a:endParaRPr>
          </a:p>
          <a:p>
            <a:endParaRPr lang="de-DE" sz="1200" b="1" dirty="0" smtClean="0">
              <a:latin typeface="Arial Narrow" panose="020B0606020202030204" pitchFamily="34" charset="0"/>
            </a:endParaRPr>
          </a:p>
          <a:p>
            <a:endParaRPr lang="de-DE" sz="1200" b="1" dirty="0">
              <a:latin typeface="Arial Narrow" panose="020B0606020202030204" pitchFamily="34" charset="0"/>
            </a:endParaRPr>
          </a:p>
          <a:p>
            <a:r>
              <a:rPr lang="de-DE" sz="1200" b="1" dirty="0" smtClean="0">
                <a:latin typeface="Arial Narrow" panose="020B0606020202030204" pitchFamily="34" charset="0"/>
              </a:rPr>
              <a:t>Auftraggeber</a:t>
            </a:r>
            <a:endParaRPr lang="de-DE" sz="1200" b="1" dirty="0">
              <a:latin typeface="Arial Narrow" panose="020B0606020202030204" pitchFamily="34" charset="0"/>
            </a:endParaRPr>
          </a:p>
          <a:p>
            <a:endParaRPr lang="de-DE" sz="1200" dirty="0">
              <a:latin typeface="Arial Narrow" panose="020B0606020202030204" pitchFamily="34" charset="0"/>
            </a:endParaRPr>
          </a:p>
          <a:p>
            <a:r>
              <a:rPr lang="de-DE" sz="1200" dirty="0">
                <a:latin typeface="Arial Narrow" panose="020B0606020202030204" pitchFamily="34" charset="0"/>
              </a:rPr>
              <a:t>Technische Betriebe Wilhelmshaven</a:t>
            </a:r>
          </a:p>
          <a:p>
            <a:r>
              <a:rPr lang="de-DE" sz="1200" dirty="0">
                <a:latin typeface="Arial Narrow" panose="020B0606020202030204" pitchFamily="34" charset="0"/>
              </a:rPr>
              <a:t>Eigenbetrieb der Stadt Wilhelmshaven</a:t>
            </a:r>
          </a:p>
          <a:p>
            <a:r>
              <a:rPr lang="de-DE" sz="1200" dirty="0">
                <a:latin typeface="Arial Narrow" panose="020B0606020202030204" pitchFamily="34" charset="0"/>
              </a:rPr>
              <a:t>Abteilung Stadtgrün</a:t>
            </a:r>
          </a:p>
          <a:p>
            <a:r>
              <a:rPr lang="de-DE" sz="1200" dirty="0">
                <a:latin typeface="Arial Narrow" panose="020B0606020202030204" pitchFamily="34" charset="0"/>
              </a:rPr>
              <a:t>Freiligrathstraße 420</a:t>
            </a:r>
          </a:p>
          <a:p>
            <a:r>
              <a:rPr lang="de-DE" sz="1200" dirty="0" smtClean="0">
                <a:latin typeface="Arial Narrow" panose="020B0606020202030204" pitchFamily="34" charset="0"/>
              </a:rPr>
              <a:t>26386 </a:t>
            </a:r>
            <a:r>
              <a:rPr lang="de-DE" sz="1200" dirty="0">
                <a:latin typeface="Arial Narrow" panose="020B0606020202030204" pitchFamily="34" charset="0"/>
              </a:rPr>
              <a:t>Wilhelmshave</a:t>
            </a:r>
            <a:r>
              <a:rPr lang="de-DE" sz="1200" dirty="0"/>
              <a:t>n</a:t>
            </a:r>
            <a:endParaRPr lang="de-DE" sz="1200" dirty="0">
              <a:latin typeface="Arial Narrow" panose="020B0606020202030204" pitchFamily="34" charset="0"/>
            </a:endParaRPr>
          </a:p>
          <a:p>
            <a:endParaRPr lang="de-DE" sz="1200" dirty="0">
              <a:latin typeface="Arial Narrow" panose="020B0606020202030204" pitchFamily="34" charset="0"/>
            </a:endParaRPr>
          </a:p>
          <a:p>
            <a:r>
              <a:rPr lang="de-DE" sz="1200" b="1" dirty="0">
                <a:latin typeface="Arial Narrow" panose="020B0606020202030204" pitchFamily="34" charset="0"/>
              </a:rPr>
              <a:t>Bearbeitung  </a:t>
            </a:r>
          </a:p>
          <a:p>
            <a:r>
              <a:rPr lang="de-DE" sz="1200" dirty="0">
                <a:latin typeface="Arial Narrow" panose="020B0606020202030204" pitchFamily="34" charset="0"/>
              </a:rPr>
              <a:t> </a:t>
            </a:r>
          </a:p>
          <a:p>
            <a:r>
              <a:rPr lang="de-DE" sz="1200" dirty="0">
                <a:latin typeface="Arial Narrow" panose="020B0606020202030204" pitchFamily="34" charset="0"/>
              </a:rPr>
              <a:t>HNW Landschaftsarchitektur</a:t>
            </a:r>
          </a:p>
          <a:p>
            <a:r>
              <a:rPr lang="de-DE" sz="1200" dirty="0">
                <a:latin typeface="Arial Narrow" panose="020B0606020202030204" pitchFamily="34" charset="0"/>
              </a:rPr>
              <a:t>Homeister Neumann von Weymarn PartGmbB</a:t>
            </a:r>
          </a:p>
          <a:p>
            <a:r>
              <a:rPr lang="de-DE" sz="1200" dirty="0">
                <a:latin typeface="Arial Narrow" panose="020B0606020202030204" pitchFamily="34" charset="0"/>
              </a:rPr>
              <a:t>Schützenallee 41 b</a:t>
            </a:r>
          </a:p>
          <a:p>
            <a:r>
              <a:rPr lang="de-DE" sz="1200" dirty="0">
                <a:latin typeface="Arial Narrow" panose="020B0606020202030204" pitchFamily="34" charset="0"/>
              </a:rPr>
              <a:t>31134 Hildesheim</a:t>
            </a:r>
          </a:p>
          <a:p>
            <a:endParaRPr lang="de-DE" sz="1200" dirty="0">
              <a:latin typeface="Arial Narrow" panose="020B0606020202030204" pitchFamily="34" charset="0"/>
            </a:endParaRPr>
          </a:p>
          <a:p>
            <a:r>
              <a:rPr lang="de-DE" sz="1200" dirty="0">
                <a:latin typeface="Arial Narrow" panose="020B0606020202030204" pitchFamily="34" charset="0"/>
              </a:rPr>
              <a:t>Verfasser:</a:t>
            </a:r>
          </a:p>
          <a:p>
            <a:r>
              <a:rPr lang="de-DE" sz="1200" dirty="0">
                <a:latin typeface="Arial Narrow" panose="020B0606020202030204" pitchFamily="34" charset="0"/>
              </a:rPr>
              <a:t>Carsten Homeister</a:t>
            </a:r>
          </a:p>
          <a:p>
            <a:r>
              <a:rPr lang="de-DE" sz="1200" dirty="0" smtClean="0">
                <a:latin typeface="Arial Narrow" panose="020B0606020202030204" pitchFamily="34" charset="0"/>
              </a:rPr>
              <a:t>Mitarbeit</a:t>
            </a:r>
            <a:r>
              <a:rPr lang="de-DE" sz="1200" dirty="0">
                <a:latin typeface="Arial Narrow" panose="020B0606020202030204" pitchFamily="34" charset="0"/>
              </a:rPr>
              <a:t>:</a:t>
            </a:r>
          </a:p>
          <a:p>
            <a:r>
              <a:rPr lang="de-DE" sz="1200" dirty="0" smtClean="0">
                <a:latin typeface="Arial Narrow" panose="020B0606020202030204" pitchFamily="34" charset="0"/>
              </a:rPr>
              <a:t>Daniela True</a:t>
            </a:r>
          </a:p>
          <a:p>
            <a:endParaRPr lang="de-DE" sz="12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200" dirty="0" smtClean="0">
                <a:latin typeface="Arial Narrow" panose="020B0606020202030204" pitchFamily="34" charset="0"/>
              </a:rPr>
              <a:t>© Fotos HNW Landschaftsarchitektur, soweit nicht anders angegeben</a:t>
            </a:r>
          </a:p>
          <a:p>
            <a:r>
              <a:rPr lang="de-DE" sz="1200" dirty="0" smtClean="0">
                <a:latin typeface="Arial Narrow" panose="020B0606020202030204" pitchFamily="34" charset="0"/>
              </a:rPr>
              <a:t>Kartengrundlage der Grafiken: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306389" y="188640"/>
            <a:ext cx="5133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dirty="0">
                <a:latin typeface="Arial Narrow" panose="020B0606020202030204" pitchFamily="34" charset="0"/>
              </a:rPr>
              <a:t>Impressum</a:t>
            </a:r>
          </a:p>
        </p:txBody>
      </p:sp>
      <p:pic>
        <p:nvPicPr>
          <p:cNvPr id="5" name="Picture 2" descr="C:\Users\gnadt.hilke\AppData\Local\Microsoft\Windows\Temporary Internet Files\Content.Outlook\UDFX0RHJ\SK2019_C20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0" y="5766775"/>
            <a:ext cx="3496063" cy="54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gnadt.hilke\AppData\Local\Microsoft\Windows\Temporary Internet Files\Content.Outlook\UDFX0RHJ\LGLN_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347" y="5752812"/>
            <a:ext cx="1011725" cy="28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4552305" y="612451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 smtClean="0">
                <a:latin typeface="Arial Narrow" panose="020B0606020202030204" pitchFamily="34" charset="0"/>
              </a:rPr>
              <a:t>Quelle</a:t>
            </a:r>
            <a:r>
              <a:rPr lang="de-DE" sz="1000" dirty="0">
                <a:latin typeface="Arial Narrow" panose="020B0606020202030204" pitchFamily="34" charset="0"/>
              </a:rPr>
              <a:t>: Auszug aus den Geobasisdaten der Niedersächsischen Vermessungs- und </a:t>
            </a:r>
            <a:r>
              <a:rPr lang="de-DE" sz="1000" dirty="0" smtClean="0">
                <a:latin typeface="Arial Narrow" panose="020B0606020202030204" pitchFamily="34" charset="0"/>
              </a:rPr>
              <a:t>Katasterverwaltung, </a:t>
            </a:r>
            <a:r>
              <a:rPr lang="de-DE" sz="1000" dirty="0">
                <a:latin typeface="Arial Narrow" panose="020B0606020202030204" pitchFamily="34" charset="0"/>
              </a:rPr>
              <a:t>www.lgln.de</a:t>
            </a:r>
          </a:p>
        </p:txBody>
      </p:sp>
      <p:sp>
        <p:nvSpPr>
          <p:cNvPr id="8" name="Rechteck 7"/>
          <p:cNvSpPr/>
          <p:nvPr/>
        </p:nvSpPr>
        <p:spPr>
          <a:xfrm>
            <a:off x="306594" y="6278404"/>
            <a:ext cx="228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latin typeface="Arial Narrow" panose="020B0606020202030204" pitchFamily="34" charset="0"/>
              </a:rPr>
              <a:t>GVS © </a:t>
            </a:r>
            <a:r>
              <a:rPr lang="de-DE" sz="1000" dirty="0">
                <a:latin typeface="Arial Narrow" panose="020B0606020202030204" pitchFamily="34" charset="0"/>
              </a:rPr>
              <a:t>2020 Stadt </a:t>
            </a:r>
            <a:r>
              <a:rPr lang="de-DE" sz="1000" dirty="0" smtClean="0">
                <a:latin typeface="Arial Narrow" panose="020B0606020202030204" pitchFamily="34" charset="0"/>
              </a:rPr>
              <a:t>Wilhelmshaven</a:t>
            </a:r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389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215833" y="207690"/>
            <a:ext cx="762000" cy="408077"/>
          </a:xfrm>
        </p:spPr>
        <p:txBody>
          <a:bodyPr/>
          <a:lstStyle/>
          <a:p>
            <a:pPr>
              <a:defRPr/>
            </a:pPr>
            <a:fld id="{0D7DEC2E-1ADD-4367-8F2A-6848A86B0E70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40" name="Textfeld 2"/>
          <p:cNvSpPr txBox="1">
            <a:spLocks noChangeArrowheads="1"/>
          </p:cNvSpPr>
          <p:nvPr/>
        </p:nvSpPr>
        <p:spPr bwMode="auto">
          <a:xfrm>
            <a:off x="296863" y="548680"/>
            <a:ext cx="8596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dirty="0" smtClean="0">
                <a:latin typeface="Arial Narrow" panose="020B0606020202030204" pitchFamily="34" charset="0"/>
              </a:rPr>
              <a:t>Für die Durchführung der Landesgartenschau 2026 muss sich die Stadt Wilhelmshaven bewerben.</a:t>
            </a:r>
          </a:p>
          <a:p>
            <a:pPr eaLnBrk="1" hangingPunct="1"/>
            <a:r>
              <a:rPr lang="de-DE" altLang="de-DE" dirty="0" smtClean="0">
                <a:latin typeface="Arial Narrow" panose="020B0606020202030204" pitchFamily="34" charset="0"/>
              </a:rPr>
              <a:t>Auch andere Kommunen prüfen zurzeit eine Bewerbung.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44734" y="1484784"/>
            <a:ext cx="8645155" cy="4580349"/>
            <a:chOff x="344734" y="1512947"/>
            <a:chExt cx="8645155" cy="4580349"/>
          </a:xfrm>
        </p:grpSpPr>
        <p:sp>
          <p:nvSpPr>
            <p:cNvPr id="4" name="Textfeld 3"/>
            <p:cNvSpPr txBox="1"/>
            <p:nvPr/>
          </p:nvSpPr>
          <p:spPr>
            <a:xfrm>
              <a:off x="730534" y="1512947"/>
              <a:ext cx="6217954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de-DE" sz="1400" dirty="0" smtClean="0">
                  <a:latin typeface="Arial Narrow" panose="020B0606020202030204" pitchFamily="34" charset="0"/>
                </a:rPr>
                <a:t>03.02.2021 Aufruf des Niedersächsischen Ministeriums </a:t>
              </a:r>
              <a:r>
                <a:rPr lang="de-DE" sz="1400" dirty="0">
                  <a:latin typeface="Arial Narrow" panose="020B0606020202030204" pitchFamily="34" charset="0"/>
                </a:rPr>
                <a:t>für </a:t>
              </a:r>
              <a:r>
                <a:rPr lang="de-DE" sz="1400" dirty="0" smtClean="0">
                  <a:latin typeface="Arial Narrow" panose="020B0606020202030204" pitchFamily="34" charset="0"/>
                </a:rPr>
                <a:t>Ernährung, Landwirtschaft </a:t>
              </a:r>
              <a:r>
                <a:rPr lang="de-DE" sz="1400" dirty="0">
                  <a:latin typeface="Arial Narrow" panose="020B0606020202030204" pitchFamily="34" charset="0"/>
                </a:rPr>
                <a:t>und </a:t>
              </a:r>
              <a:r>
                <a:rPr lang="de-DE" sz="1400" dirty="0" smtClean="0">
                  <a:latin typeface="Arial Narrow" panose="020B0606020202030204" pitchFamily="34" charset="0"/>
                </a:rPr>
                <a:t>Verbraucherschutz zur Bewerbung für die Durchführung der Landesgartenschau 2026</a:t>
              </a:r>
            </a:p>
            <a:p>
              <a:pPr>
                <a:spcAft>
                  <a:spcPts val="600"/>
                </a:spcAft>
              </a:pPr>
              <a:r>
                <a:rPr lang="de-DE" sz="1000" dirty="0">
                  <a:latin typeface="Arial Narrow" panose="020B0606020202030204" pitchFamily="34" charset="0"/>
                </a:rPr>
                <a:t>Die Grundlagen für eine Bewerbung sind abgefasst in: „Grundsätze für die Planung und Durchführung von Landesgartenschauen in Niedersachsen ab 2010“ vom 28.08.2007, veröffentlicht am 19.9.2007 im Niedersächsischen Ministerialblatt Nr. 38</a:t>
              </a:r>
            </a:p>
          </p:txBody>
        </p:sp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395707" y="1593728"/>
              <a:ext cx="152400" cy="152400"/>
            </a:xfrm>
            <a:prstGeom prst="rect">
              <a:avLst/>
            </a:prstGeom>
            <a:solidFill>
              <a:srgbClr val="9EA37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de-DE" altLang="de-DE" dirty="0"/>
            </a:p>
          </p:txBody>
        </p:sp>
        <p:sp>
          <p:nvSpPr>
            <p:cNvPr id="16386" name="Rectangle 3"/>
            <p:cNvSpPr>
              <a:spLocks noChangeArrowheads="1"/>
            </p:cNvSpPr>
            <p:nvPr/>
          </p:nvSpPr>
          <p:spPr bwMode="auto">
            <a:xfrm>
              <a:off x="733671" y="2509830"/>
              <a:ext cx="7118350" cy="286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de-DE" altLang="de-DE" sz="1400" dirty="0" smtClean="0">
                  <a:latin typeface="Arial Narrow" panose="020B0606020202030204" pitchFamily="34" charset="0"/>
                </a:rPr>
                <a:t>Erstellung einer </a:t>
              </a:r>
              <a:r>
                <a:rPr lang="de-DE" altLang="de-DE" sz="1400" b="1" dirty="0" smtClean="0">
                  <a:latin typeface="Arial Narrow" panose="020B0606020202030204" pitchFamily="34" charset="0"/>
                </a:rPr>
                <a:t>Machbarkeitsstudie</a:t>
              </a:r>
              <a:endParaRPr lang="de-DE" altLang="de-DE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6387" name="Rectangle 4"/>
            <p:cNvSpPr>
              <a:spLocks noChangeArrowheads="1"/>
            </p:cNvSpPr>
            <p:nvPr/>
          </p:nvSpPr>
          <p:spPr bwMode="auto">
            <a:xfrm>
              <a:off x="392531" y="2573495"/>
              <a:ext cx="152400" cy="15240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de-DE" altLang="de-DE" dirty="0">
                <a:solidFill>
                  <a:srgbClr val="FF9900"/>
                </a:solidFill>
              </a:endParaRPr>
            </a:p>
          </p:txBody>
        </p:sp>
        <p:sp>
          <p:nvSpPr>
            <p:cNvPr id="16388" name="Rectangle 5"/>
            <p:cNvSpPr>
              <a:spLocks noChangeArrowheads="1"/>
            </p:cNvSpPr>
            <p:nvPr/>
          </p:nvSpPr>
          <p:spPr bwMode="auto">
            <a:xfrm>
              <a:off x="735258" y="2786749"/>
              <a:ext cx="7118350" cy="286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de-DE" altLang="de-DE" sz="1400" dirty="0">
                  <a:latin typeface="Arial Narrow" panose="020B0606020202030204" pitchFamily="34" charset="0"/>
                </a:rPr>
                <a:t>Ratsbeschluss zur Bewerbung</a:t>
              </a:r>
            </a:p>
          </p:txBody>
        </p:sp>
        <p:sp>
          <p:nvSpPr>
            <p:cNvPr id="16391" name="Line 9"/>
            <p:cNvSpPr>
              <a:spLocks noChangeShapeType="1"/>
            </p:cNvSpPr>
            <p:nvPr/>
          </p:nvSpPr>
          <p:spPr bwMode="auto">
            <a:xfrm>
              <a:off x="344734" y="4077072"/>
              <a:ext cx="8636688" cy="0"/>
            </a:xfrm>
            <a:prstGeom prst="line">
              <a:avLst/>
            </a:prstGeom>
            <a:noFill/>
            <a:ln w="12700">
              <a:solidFill>
                <a:srgbClr val="080808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de-DE" dirty="0"/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743196" y="3702009"/>
              <a:ext cx="7118350" cy="286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de-DE" altLang="de-DE" sz="1400" dirty="0" smtClean="0">
                  <a:latin typeface="Arial Narrow" panose="020B0606020202030204" pitchFamily="34" charset="0"/>
                </a:rPr>
                <a:t>Entscheidung über den </a:t>
              </a:r>
              <a:r>
                <a:rPr lang="de-DE" altLang="de-DE" sz="1400" b="1" dirty="0" smtClean="0">
                  <a:latin typeface="Arial Narrow" panose="020B0606020202030204" pitchFamily="34" charset="0"/>
                </a:rPr>
                <a:t>Zuschlag </a:t>
              </a:r>
              <a:r>
                <a:rPr lang="de-DE" altLang="de-DE" sz="1400" b="1" dirty="0">
                  <a:latin typeface="Arial Narrow" panose="020B0606020202030204" pitchFamily="34" charset="0"/>
                </a:rPr>
                <a:t>durch </a:t>
              </a:r>
              <a:r>
                <a:rPr lang="de-DE" altLang="de-DE" sz="1400" b="1" dirty="0" smtClean="0">
                  <a:latin typeface="Arial Narrow" panose="020B0606020202030204" pitchFamily="34" charset="0"/>
                </a:rPr>
                <a:t>die Landesregierung </a:t>
              </a:r>
              <a:r>
                <a:rPr lang="de-DE" altLang="de-DE" sz="1400" dirty="0" smtClean="0">
                  <a:latin typeface="Arial Narrow" panose="020B0606020202030204" pitchFamily="34" charset="0"/>
                </a:rPr>
                <a:t>(vermutlich bis März 2022)</a:t>
              </a:r>
              <a:endParaRPr lang="de-DE" altLang="de-DE" sz="1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393" name="Rectangle 11"/>
            <p:cNvSpPr>
              <a:spLocks noChangeArrowheads="1"/>
            </p:cNvSpPr>
            <p:nvPr/>
          </p:nvSpPr>
          <p:spPr bwMode="auto">
            <a:xfrm>
              <a:off x="395707" y="3763833"/>
              <a:ext cx="152400" cy="152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de-DE" altLang="de-DE" dirty="0"/>
            </a:p>
          </p:txBody>
        </p:sp>
        <p:sp>
          <p:nvSpPr>
            <p:cNvPr id="16397" name="Rectangle 15"/>
            <p:cNvSpPr>
              <a:spLocks noChangeArrowheads="1"/>
            </p:cNvSpPr>
            <p:nvPr/>
          </p:nvSpPr>
          <p:spPr bwMode="auto">
            <a:xfrm>
              <a:off x="743196" y="4941168"/>
              <a:ext cx="7119937" cy="286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de-DE" altLang="de-DE" sz="1400" dirty="0">
                  <a:latin typeface="Arial Narrow" panose="020B0606020202030204" pitchFamily="34" charset="0"/>
                </a:rPr>
                <a:t>Planungswettbewerb</a:t>
              </a:r>
            </a:p>
          </p:txBody>
        </p:sp>
        <p:sp>
          <p:nvSpPr>
            <p:cNvPr id="16398" name="Rectangle 16"/>
            <p:cNvSpPr>
              <a:spLocks noChangeArrowheads="1"/>
            </p:cNvSpPr>
            <p:nvPr/>
          </p:nvSpPr>
          <p:spPr bwMode="auto">
            <a:xfrm>
              <a:off x="395707" y="5021726"/>
              <a:ext cx="152400" cy="152400"/>
            </a:xfrm>
            <a:prstGeom prst="rect">
              <a:avLst/>
            </a:prstGeom>
            <a:solidFill>
              <a:srgbClr val="9EA37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de-DE" altLang="de-DE" dirty="0"/>
            </a:p>
          </p:txBody>
        </p:sp>
        <p:sp>
          <p:nvSpPr>
            <p:cNvPr id="16400" name="Text Box 18"/>
            <p:cNvSpPr txBox="1">
              <a:spLocks noChangeArrowheads="1"/>
            </p:cNvSpPr>
            <p:nvPr/>
          </p:nvSpPr>
          <p:spPr bwMode="auto">
            <a:xfrm>
              <a:off x="7622629" y="4581128"/>
              <a:ext cx="136567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de-DE" altLang="de-DE" sz="1600" b="1" dirty="0">
                  <a:solidFill>
                    <a:srgbClr val="9EA374"/>
                  </a:solidFill>
                  <a:latin typeface="Arial Narrow" panose="020B0606020202030204" pitchFamily="34" charset="0"/>
                </a:rPr>
                <a:t>Organisation</a:t>
              </a:r>
            </a:p>
          </p:txBody>
        </p:sp>
        <p:sp>
          <p:nvSpPr>
            <p:cNvPr id="16401" name="Text Box 19"/>
            <p:cNvSpPr txBox="1">
              <a:spLocks noChangeArrowheads="1"/>
            </p:cNvSpPr>
            <p:nvPr/>
          </p:nvSpPr>
          <p:spPr bwMode="auto">
            <a:xfrm>
              <a:off x="7190581" y="4805536"/>
              <a:ext cx="179930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de-DE" altLang="de-DE" sz="1600" b="1" dirty="0">
                  <a:solidFill>
                    <a:srgbClr val="9EA374"/>
                  </a:solidFill>
                  <a:latin typeface="Arial Narrow" panose="020B0606020202030204" pitchFamily="34" charset="0"/>
                </a:rPr>
                <a:t>Planen und Bauen</a:t>
              </a:r>
            </a:p>
          </p:txBody>
        </p:sp>
        <p:sp>
          <p:nvSpPr>
            <p:cNvPr id="16404" name="Rectangle 22"/>
            <p:cNvSpPr>
              <a:spLocks noChangeArrowheads="1"/>
            </p:cNvSpPr>
            <p:nvPr/>
          </p:nvSpPr>
          <p:spPr bwMode="auto">
            <a:xfrm>
              <a:off x="741608" y="3097172"/>
              <a:ext cx="7118350" cy="286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de-DE" altLang="de-DE" sz="1400" dirty="0">
                  <a:latin typeface="Arial Narrow" panose="020B0606020202030204" pitchFamily="34" charset="0"/>
                </a:rPr>
                <a:t>Erstellung der </a:t>
              </a:r>
              <a:r>
                <a:rPr lang="de-DE" altLang="de-DE" sz="1400" b="1" dirty="0">
                  <a:latin typeface="Arial Narrow" panose="020B0606020202030204" pitchFamily="34" charset="0"/>
                </a:rPr>
                <a:t>Bewerbungsunterlagen bis </a:t>
              </a:r>
              <a:r>
                <a:rPr lang="de-DE" altLang="de-DE" sz="1400" b="1" dirty="0" smtClean="0">
                  <a:latin typeface="Arial Narrow" panose="020B0606020202030204" pitchFamily="34" charset="0"/>
                </a:rPr>
                <a:t>30.09.2021 </a:t>
              </a:r>
              <a:endParaRPr lang="de-DE" altLang="de-DE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6406" name="Text Box 24"/>
            <p:cNvSpPr txBox="1">
              <a:spLocks noChangeArrowheads="1"/>
            </p:cNvSpPr>
            <p:nvPr/>
          </p:nvSpPr>
          <p:spPr bwMode="auto">
            <a:xfrm>
              <a:off x="6555722" y="5756746"/>
              <a:ext cx="24257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de-DE" altLang="de-DE" sz="1600" b="1" dirty="0">
                  <a:solidFill>
                    <a:srgbClr val="9EA374"/>
                  </a:solidFill>
                  <a:latin typeface="Arial Narrow" panose="020B0606020202030204" pitchFamily="34" charset="0"/>
                </a:rPr>
                <a:t>Durchführung</a:t>
              </a:r>
            </a:p>
          </p:txBody>
        </p:sp>
        <p:sp>
          <p:nvSpPr>
            <p:cNvPr id="16411" name="Line 29"/>
            <p:cNvSpPr>
              <a:spLocks noChangeShapeType="1"/>
            </p:cNvSpPr>
            <p:nvPr/>
          </p:nvSpPr>
          <p:spPr bwMode="auto">
            <a:xfrm>
              <a:off x="344734" y="5661248"/>
              <a:ext cx="8636688" cy="0"/>
            </a:xfrm>
            <a:prstGeom prst="line">
              <a:avLst/>
            </a:prstGeom>
            <a:noFill/>
            <a:ln w="12700">
              <a:solidFill>
                <a:srgbClr val="080808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de-DE" dirty="0"/>
            </a:p>
          </p:txBody>
        </p:sp>
        <p:sp>
          <p:nvSpPr>
            <p:cNvPr id="16412" name="Rectangle 30"/>
            <p:cNvSpPr>
              <a:spLocks noChangeArrowheads="1"/>
            </p:cNvSpPr>
            <p:nvPr/>
          </p:nvSpPr>
          <p:spPr bwMode="auto">
            <a:xfrm>
              <a:off x="395707" y="5846380"/>
              <a:ext cx="152400" cy="1524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de-DE" altLang="de-DE" dirty="0"/>
            </a:p>
          </p:txBody>
        </p:sp>
        <p:sp>
          <p:nvSpPr>
            <p:cNvPr id="16413" name="Rectangle 31"/>
            <p:cNvSpPr>
              <a:spLocks noChangeArrowheads="1"/>
            </p:cNvSpPr>
            <p:nvPr/>
          </p:nvSpPr>
          <p:spPr bwMode="auto">
            <a:xfrm>
              <a:off x="749546" y="5792414"/>
              <a:ext cx="7118350" cy="286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de-DE" altLang="de-DE" sz="1400" dirty="0">
                  <a:latin typeface="Arial Narrow" panose="020B0606020202030204" pitchFamily="34" charset="0"/>
                </a:rPr>
                <a:t>Die Besucher kommen ...</a:t>
              </a:r>
            </a:p>
          </p:txBody>
        </p:sp>
        <p:sp>
          <p:nvSpPr>
            <p:cNvPr id="16415" name="Text Box 34"/>
            <p:cNvSpPr txBox="1">
              <a:spLocks noChangeArrowheads="1"/>
            </p:cNvSpPr>
            <p:nvPr/>
          </p:nvSpPr>
          <p:spPr bwMode="auto">
            <a:xfrm>
              <a:off x="6554356" y="2941989"/>
              <a:ext cx="24257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de-DE" altLang="de-DE" sz="1600" b="1" dirty="0">
                  <a:solidFill>
                    <a:srgbClr val="9EA374"/>
                  </a:solidFill>
                  <a:latin typeface="Arial Narrow" panose="020B0606020202030204" pitchFamily="34" charset="0"/>
                </a:rPr>
                <a:t>Bewerbung</a:t>
              </a:r>
            </a:p>
          </p:txBody>
        </p:sp>
        <p:sp>
          <p:nvSpPr>
            <p:cNvPr id="16418" name="Rectangle 41"/>
            <p:cNvSpPr>
              <a:spLocks noChangeArrowheads="1"/>
            </p:cNvSpPr>
            <p:nvPr/>
          </p:nvSpPr>
          <p:spPr bwMode="auto">
            <a:xfrm>
              <a:off x="741608" y="3399666"/>
              <a:ext cx="7118350" cy="286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de-DE" altLang="de-DE" sz="1400" dirty="0" smtClean="0">
                  <a:latin typeface="Arial Narrow" panose="020B0606020202030204" pitchFamily="34" charset="0"/>
                </a:rPr>
                <a:t>Prüfung </a:t>
              </a:r>
              <a:r>
                <a:rPr lang="de-DE" altLang="de-DE" sz="1400" dirty="0">
                  <a:latin typeface="Arial Narrow" panose="020B0606020202030204" pitchFamily="34" charset="0"/>
                </a:rPr>
                <a:t>der</a:t>
              </a:r>
              <a:r>
                <a:rPr lang="de-DE" sz="1400" dirty="0">
                  <a:latin typeface="Arial Narrow" panose="020B0606020202030204" pitchFamily="34" charset="0"/>
                </a:rPr>
                <a:t> </a:t>
              </a:r>
              <a:r>
                <a:rPr lang="de-DE" sz="1400" dirty="0" smtClean="0">
                  <a:latin typeface="Arial Narrow" panose="020B0606020202030204" pitchFamily="34" charset="0"/>
                </a:rPr>
                <a:t>Bewerbungen, Vorstellung vor einer Bewertungskommission</a:t>
              </a:r>
              <a:endParaRPr lang="de-DE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16420" name="Rectangle 43"/>
            <p:cNvSpPr>
              <a:spLocks noChangeArrowheads="1"/>
            </p:cNvSpPr>
            <p:nvPr/>
          </p:nvSpPr>
          <p:spPr bwMode="auto">
            <a:xfrm>
              <a:off x="395707" y="5303091"/>
              <a:ext cx="152400" cy="152400"/>
            </a:xfrm>
            <a:prstGeom prst="rect">
              <a:avLst/>
            </a:prstGeom>
            <a:solidFill>
              <a:srgbClr val="9EA37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de-DE" altLang="de-DE" dirty="0"/>
            </a:p>
          </p:txBody>
        </p:sp>
        <p:sp>
          <p:nvSpPr>
            <p:cNvPr id="16421" name="Rectangle 45"/>
            <p:cNvSpPr>
              <a:spLocks noChangeArrowheads="1"/>
            </p:cNvSpPr>
            <p:nvPr/>
          </p:nvSpPr>
          <p:spPr bwMode="auto">
            <a:xfrm>
              <a:off x="741608" y="5231000"/>
              <a:ext cx="7119938" cy="286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de-DE" altLang="de-DE" sz="1400" dirty="0">
                  <a:latin typeface="Arial Narrow" panose="020B0606020202030204" pitchFamily="34" charset="0"/>
                </a:rPr>
                <a:t>Planung / Vergabe / Bauen</a:t>
              </a:r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387157" y="2855830"/>
              <a:ext cx="152400" cy="15240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de-DE" altLang="de-DE" dirty="0">
                <a:solidFill>
                  <a:srgbClr val="FF9900"/>
                </a:solidFill>
              </a:endParaRPr>
            </a:p>
          </p:txBody>
        </p:sp>
        <p:sp>
          <p:nvSpPr>
            <p:cNvPr id="44" name="Rectangle 4"/>
            <p:cNvSpPr>
              <a:spLocks noChangeArrowheads="1"/>
            </p:cNvSpPr>
            <p:nvPr/>
          </p:nvSpPr>
          <p:spPr bwMode="auto">
            <a:xfrm>
              <a:off x="392531" y="3152246"/>
              <a:ext cx="152400" cy="15240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de-DE" altLang="de-DE" dirty="0">
                <a:solidFill>
                  <a:srgbClr val="FF9900"/>
                </a:solidFill>
              </a:endParaRPr>
            </a:p>
          </p:txBody>
        </p:sp>
        <p:sp>
          <p:nvSpPr>
            <p:cNvPr id="46" name="Rectangle 4"/>
            <p:cNvSpPr>
              <a:spLocks noChangeArrowheads="1"/>
            </p:cNvSpPr>
            <p:nvPr/>
          </p:nvSpPr>
          <p:spPr bwMode="auto">
            <a:xfrm>
              <a:off x="395536" y="3467334"/>
              <a:ext cx="152400" cy="152400"/>
            </a:xfrm>
            <a:prstGeom prst="rect">
              <a:avLst/>
            </a:prstGeom>
            <a:solidFill>
              <a:srgbClr val="9EA37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de-DE" altLang="de-DE" dirty="0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766018" y="4240138"/>
              <a:ext cx="7118350" cy="640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de-DE" altLang="de-DE" sz="1400" dirty="0" smtClean="0">
                  <a:latin typeface="Arial Narrow" panose="020B0606020202030204" pitchFamily="34" charset="0"/>
                </a:rPr>
                <a:t>Veranstalter gründen eine Durchführungsgesellschaft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de-DE" sz="1000" dirty="0" smtClean="0">
                  <a:latin typeface="Arial Narrow" panose="020B0606020202030204" pitchFamily="34" charset="0"/>
                </a:rPr>
                <a:t>Träger  =  Stadt / Gemeinde</a:t>
              </a:r>
            </a:p>
            <a:p>
              <a:pPr>
                <a:lnSpc>
                  <a:spcPct val="90000"/>
                </a:lnSpc>
                <a:spcBef>
                  <a:spcPts val="0"/>
                </a:spcBef>
              </a:pPr>
              <a:r>
                <a:rPr lang="de-DE" sz="1000" dirty="0" smtClean="0">
                  <a:latin typeface="Arial Narrow" panose="020B0606020202030204" pitchFamily="34" charset="0"/>
                </a:rPr>
                <a:t>Veranstalter  =  Stadt / </a:t>
              </a:r>
              <a:r>
                <a:rPr lang="de-DE" sz="1000" dirty="0">
                  <a:latin typeface="Arial Narrow" panose="020B0606020202030204" pitchFamily="34" charset="0"/>
                </a:rPr>
                <a:t>Gemeinde </a:t>
              </a:r>
              <a:r>
                <a:rPr lang="de-DE" sz="1000" dirty="0" smtClean="0">
                  <a:latin typeface="Arial Narrow" panose="020B0606020202030204" pitchFamily="34" charset="0"/>
                </a:rPr>
                <a:t> +  Fördergesellschaft </a:t>
              </a:r>
              <a:r>
                <a:rPr lang="de-DE" sz="1000" dirty="0">
                  <a:latin typeface="Arial Narrow" panose="020B0606020202030204" pitchFamily="34" charset="0"/>
                </a:rPr>
                <a:t>Landesgartenschauen Niedersachsen mbH </a:t>
              </a:r>
              <a:r>
                <a:rPr lang="de-DE" sz="1000" dirty="0" smtClean="0">
                  <a:latin typeface="Arial Narrow" panose="020B0606020202030204" pitchFamily="34" charset="0"/>
                </a:rPr>
                <a:t>(FLN)  +  ggf. weitere Partner</a:t>
              </a:r>
              <a:endParaRPr lang="de-DE" altLang="de-DE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395536" y="4293096"/>
              <a:ext cx="152400" cy="152400"/>
            </a:xfrm>
            <a:prstGeom prst="rect">
              <a:avLst/>
            </a:prstGeom>
            <a:solidFill>
              <a:srgbClr val="9EA37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de-DE" alt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607273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395536" y="1905000"/>
            <a:ext cx="4032448" cy="461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D3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indent="-2667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09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de-DE" altLang="de-DE" sz="1800" b="1" dirty="0">
                <a:solidFill>
                  <a:srgbClr val="9EA374"/>
                </a:solidFill>
                <a:latin typeface="Arial Narrow" pitchFamily="34" charset="0"/>
              </a:rPr>
              <a:t>Internationale </a:t>
            </a:r>
            <a:r>
              <a:rPr lang="de-DE" altLang="de-DE" sz="1800" b="1" dirty="0" smtClean="0">
                <a:solidFill>
                  <a:srgbClr val="9EA374"/>
                </a:solidFill>
                <a:latin typeface="Arial Narrow" pitchFamily="34" charset="0"/>
              </a:rPr>
              <a:t>Gartenbauausstellungen</a:t>
            </a:r>
            <a:endParaRPr lang="de-DE" altLang="de-DE" sz="1800" b="1" dirty="0">
              <a:solidFill>
                <a:srgbClr val="9EA374"/>
              </a:solidFill>
              <a:latin typeface="Arial Narrow" pitchFamily="34" charset="0"/>
            </a:endParaRPr>
          </a:p>
          <a:p>
            <a:pPr marL="190500" lvl="1" indent="0">
              <a:spcBef>
                <a:spcPct val="50000"/>
              </a:spcBef>
              <a:buSzPct val="100000"/>
              <a:buNone/>
            </a:pPr>
            <a:r>
              <a:rPr lang="de-DE" altLang="de-DE" sz="1400" b="0" dirty="0">
                <a:latin typeface="Arial Narrow" pitchFamily="34" charset="0"/>
              </a:rPr>
              <a:t>seit 1953, </a:t>
            </a:r>
            <a:r>
              <a:rPr lang="de-DE" altLang="de-DE" sz="1400" dirty="0" smtClean="0">
                <a:latin typeface="Arial Narrow" pitchFamily="34" charset="0"/>
              </a:rPr>
              <a:t>i. d. R. </a:t>
            </a:r>
            <a:r>
              <a:rPr lang="de-DE" altLang="de-DE" sz="1400" b="0" dirty="0" smtClean="0">
                <a:latin typeface="Arial Narrow" pitchFamily="34" charset="0"/>
              </a:rPr>
              <a:t>alle </a:t>
            </a:r>
            <a:r>
              <a:rPr lang="de-DE" altLang="de-DE" sz="1400" b="0" dirty="0">
                <a:latin typeface="Arial Narrow" pitchFamily="34" charset="0"/>
              </a:rPr>
              <a:t>10 Jahre bzw. jede 5. </a:t>
            </a:r>
            <a:r>
              <a:rPr lang="de-DE" altLang="de-DE" sz="1400" b="0" dirty="0" smtClean="0">
                <a:latin typeface="Arial Narrow" pitchFamily="34" charset="0"/>
              </a:rPr>
              <a:t>BUGA, z. B.</a:t>
            </a:r>
            <a:endParaRPr lang="de-DE" altLang="de-DE" sz="1400" b="0" dirty="0">
              <a:latin typeface="Arial Narrow" pitchFamily="34" charset="0"/>
            </a:endParaRPr>
          </a:p>
          <a:p>
            <a:pPr marL="355600" lvl="1" indent="-165100">
              <a:lnSpc>
                <a:spcPct val="7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de-DE" altLang="de-DE" sz="1400" b="0" dirty="0" smtClean="0">
                <a:latin typeface="Arial Narrow" pitchFamily="34" charset="0"/>
              </a:rPr>
              <a:t>IGA Berlin 2017</a:t>
            </a:r>
          </a:p>
          <a:p>
            <a:pPr marL="355600" lvl="1" indent="-165100">
              <a:lnSpc>
                <a:spcPct val="7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de-DE" altLang="de-DE" sz="1400" dirty="0" smtClean="0">
                <a:latin typeface="Arial Narrow" pitchFamily="34" charset="0"/>
              </a:rPr>
              <a:t>IGA Metropole Ruhr 2027</a:t>
            </a:r>
            <a:r>
              <a:rPr lang="de-DE" altLang="de-DE" sz="1400" b="0" dirty="0">
                <a:latin typeface="Arial Narrow" pitchFamily="34" charset="0"/>
              </a:rPr>
              <a:t/>
            </a:r>
            <a:br>
              <a:rPr lang="de-DE" altLang="de-DE" sz="1400" b="0" dirty="0">
                <a:latin typeface="Arial Narrow" pitchFamily="34" charset="0"/>
              </a:rPr>
            </a:br>
            <a:endParaRPr lang="de-DE" altLang="de-DE" sz="1400" b="0" dirty="0">
              <a:latin typeface="Arial Narrow" pitchFamily="34" charset="0"/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de-DE" altLang="de-DE" sz="1800" b="1" dirty="0">
                <a:solidFill>
                  <a:srgbClr val="9EA374"/>
                </a:solidFill>
                <a:latin typeface="Arial Narrow" pitchFamily="34" charset="0"/>
              </a:rPr>
              <a:t>Bundesgartenschauen</a:t>
            </a:r>
          </a:p>
          <a:p>
            <a:pPr marL="190500" lvl="1" indent="0">
              <a:lnSpc>
                <a:spcPct val="70000"/>
              </a:lnSpc>
              <a:spcBef>
                <a:spcPct val="50000"/>
              </a:spcBef>
              <a:buSzPct val="100000"/>
              <a:buNone/>
            </a:pPr>
            <a:r>
              <a:rPr lang="de-DE" altLang="de-DE" sz="1400" dirty="0">
                <a:latin typeface="Arial Narrow" pitchFamily="34" charset="0"/>
              </a:rPr>
              <a:t>seit 1951, alle 2 </a:t>
            </a:r>
            <a:r>
              <a:rPr lang="de-DE" altLang="de-DE" sz="1400" dirty="0" smtClean="0">
                <a:latin typeface="Arial Narrow" pitchFamily="34" charset="0"/>
              </a:rPr>
              <a:t>Jahre, z. B. </a:t>
            </a:r>
            <a:endParaRPr lang="de-DE" altLang="de-DE" sz="1400" dirty="0">
              <a:latin typeface="Arial Narrow" pitchFamily="34" charset="0"/>
            </a:endParaRPr>
          </a:p>
          <a:p>
            <a:pPr marL="355600" lvl="1" indent="-165100">
              <a:lnSpc>
                <a:spcPct val="7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de-DE" altLang="de-DE" sz="1400" dirty="0" smtClean="0">
                <a:latin typeface="Arial Narrow" pitchFamily="34" charset="0"/>
              </a:rPr>
              <a:t>BUGA </a:t>
            </a:r>
            <a:r>
              <a:rPr lang="de-DE" altLang="de-DE" sz="1400" dirty="0">
                <a:latin typeface="Arial Narrow" pitchFamily="34" charset="0"/>
              </a:rPr>
              <a:t>Heilbronn </a:t>
            </a:r>
            <a:r>
              <a:rPr lang="de-DE" altLang="de-DE" sz="1400" dirty="0" smtClean="0">
                <a:latin typeface="Arial Narrow" pitchFamily="34" charset="0"/>
              </a:rPr>
              <a:t>2019</a:t>
            </a:r>
          </a:p>
          <a:p>
            <a:pPr marL="355600" lvl="1" indent="-165100">
              <a:lnSpc>
                <a:spcPct val="7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de-DE" altLang="de-DE" sz="1400" b="0" dirty="0" smtClean="0">
                <a:latin typeface="Arial Narrow" pitchFamily="34" charset="0"/>
              </a:rPr>
              <a:t>BUGA </a:t>
            </a:r>
            <a:r>
              <a:rPr lang="de-DE" altLang="de-DE" sz="1400" dirty="0" smtClean="0">
                <a:latin typeface="Arial Narrow" pitchFamily="34" charset="0"/>
              </a:rPr>
              <a:t>Erfurt</a:t>
            </a:r>
            <a:r>
              <a:rPr lang="de-DE" altLang="de-DE" sz="1400" b="0" dirty="0" smtClean="0">
                <a:latin typeface="Arial Narrow" pitchFamily="34" charset="0"/>
              </a:rPr>
              <a:t> 2021</a:t>
            </a:r>
            <a:r>
              <a:rPr lang="de-DE" altLang="de-DE" sz="1400" b="0" dirty="0">
                <a:latin typeface="Arial Narrow" pitchFamily="34" charset="0"/>
              </a:rPr>
              <a:t/>
            </a:r>
            <a:br>
              <a:rPr lang="de-DE" altLang="de-DE" sz="1400" b="0" dirty="0">
                <a:latin typeface="Arial Narrow" pitchFamily="34" charset="0"/>
              </a:rPr>
            </a:br>
            <a:endParaRPr lang="de-DE" altLang="de-DE" sz="1400" b="0" dirty="0">
              <a:latin typeface="Arial Narrow" pitchFamily="34" charset="0"/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de-DE" altLang="de-DE" sz="1800" b="1" dirty="0">
                <a:solidFill>
                  <a:srgbClr val="9EA374"/>
                </a:solidFill>
                <a:latin typeface="Arial Narrow" pitchFamily="34" charset="0"/>
              </a:rPr>
              <a:t>Landesgartenschauen</a:t>
            </a:r>
          </a:p>
          <a:p>
            <a:pPr marL="190500" lvl="1" indent="0">
              <a:lnSpc>
                <a:spcPct val="70000"/>
              </a:lnSpc>
              <a:spcBef>
                <a:spcPct val="50000"/>
              </a:spcBef>
              <a:buSzPct val="100000"/>
              <a:buNone/>
            </a:pPr>
            <a:r>
              <a:rPr lang="de-DE" altLang="de-DE" sz="1400" dirty="0" smtClean="0">
                <a:latin typeface="Arial Narrow" pitchFamily="34" charset="0"/>
              </a:rPr>
              <a:t>u.a.</a:t>
            </a:r>
          </a:p>
          <a:p>
            <a:pPr marL="190500" lvl="1" indent="0">
              <a:lnSpc>
                <a:spcPct val="70000"/>
              </a:lnSpc>
              <a:spcBef>
                <a:spcPct val="50000"/>
              </a:spcBef>
              <a:buSzPct val="100000"/>
              <a:buNone/>
            </a:pPr>
            <a:r>
              <a:rPr lang="de-DE" altLang="de-DE" sz="1400" dirty="0" smtClean="0">
                <a:latin typeface="Arial Narrow" pitchFamily="34" charset="0"/>
              </a:rPr>
              <a:t>seit </a:t>
            </a:r>
            <a:r>
              <a:rPr lang="de-DE" altLang="de-DE" sz="1400" dirty="0">
                <a:latin typeface="Arial Narrow" pitchFamily="34" charset="0"/>
              </a:rPr>
              <a:t>1980 in </a:t>
            </a:r>
            <a:r>
              <a:rPr lang="de-DE" altLang="de-DE" sz="1400" dirty="0" smtClean="0">
                <a:latin typeface="Arial Narrow" pitchFamily="34" charset="0"/>
              </a:rPr>
              <a:t>Baden-Württemberg</a:t>
            </a:r>
            <a:endParaRPr lang="de-DE" altLang="de-DE" sz="1400" dirty="0">
              <a:latin typeface="Arial Narrow" pitchFamily="34" charset="0"/>
            </a:endParaRPr>
          </a:p>
          <a:p>
            <a:pPr marL="190500" lvl="1" indent="0">
              <a:lnSpc>
                <a:spcPct val="70000"/>
              </a:lnSpc>
              <a:spcBef>
                <a:spcPct val="50000"/>
              </a:spcBef>
              <a:buSzPct val="100000"/>
              <a:buNone/>
            </a:pPr>
            <a:r>
              <a:rPr lang="de-DE" altLang="de-DE" sz="1400" dirty="0">
                <a:latin typeface="Arial Narrow" pitchFamily="34" charset="0"/>
              </a:rPr>
              <a:t>seit 1984 in </a:t>
            </a:r>
            <a:r>
              <a:rPr lang="de-DE" altLang="de-DE" sz="1400" dirty="0" smtClean="0">
                <a:latin typeface="Arial Narrow" pitchFamily="34" charset="0"/>
              </a:rPr>
              <a:t>Nordrhein-Westfalen</a:t>
            </a:r>
            <a:endParaRPr lang="de-DE" altLang="de-DE" sz="1400" dirty="0">
              <a:latin typeface="Arial Narrow" pitchFamily="34" charset="0"/>
            </a:endParaRPr>
          </a:p>
          <a:p>
            <a:pPr marL="190500" lvl="1" indent="0">
              <a:lnSpc>
                <a:spcPct val="70000"/>
              </a:lnSpc>
              <a:spcBef>
                <a:spcPct val="50000"/>
              </a:spcBef>
              <a:buSzPct val="100000"/>
              <a:buNone/>
            </a:pPr>
            <a:r>
              <a:rPr lang="de-DE" altLang="de-DE" sz="1400" dirty="0" smtClean="0">
                <a:latin typeface="Arial Narrow" pitchFamily="34" charset="0"/>
              </a:rPr>
              <a:t>seit 2002 in Niedersachsen</a:t>
            </a:r>
            <a:endParaRPr lang="de-DE" altLang="de-DE" sz="1400" dirty="0">
              <a:latin typeface="Arial Narrow" pitchFamily="34" charset="0"/>
            </a:endParaRPr>
          </a:p>
          <a:p>
            <a:pPr marL="355600" lvl="1" indent="-165100">
              <a:lnSpc>
                <a:spcPct val="7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de-DE" altLang="de-DE" sz="1400" dirty="0" smtClean="0">
                <a:latin typeface="Arial Narrow" pitchFamily="34" charset="0"/>
              </a:rPr>
              <a:t>LAGA Bad Gandersheim 2022</a:t>
            </a:r>
            <a:endParaRPr lang="de-DE" altLang="de-DE" sz="1400" dirty="0">
              <a:latin typeface="Arial Narrow" pitchFamily="34" charset="0"/>
            </a:endParaRPr>
          </a:p>
          <a:p>
            <a:pPr lvl="1">
              <a:lnSpc>
                <a:spcPct val="30000"/>
              </a:lnSpc>
              <a:spcBef>
                <a:spcPct val="50000"/>
              </a:spcBef>
              <a:buFontTx/>
              <a:buNone/>
            </a:pPr>
            <a:endParaRPr lang="de-DE" altLang="de-DE" sz="1800" b="0" dirty="0">
              <a:latin typeface="Arial Narrow" pitchFamily="34" charset="0"/>
            </a:endParaRPr>
          </a:p>
        </p:txBody>
      </p:sp>
      <p:pic>
        <p:nvPicPr>
          <p:cNvPr id="445445" name="Picture 5" descr="Imag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2"/>
          <a:stretch/>
        </p:blipFill>
        <p:spPr bwMode="auto">
          <a:xfrm>
            <a:off x="5309120" y="4057649"/>
            <a:ext cx="3580582" cy="245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446" name="Rectangle 6"/>
          <p:cNvSpPr>
            <a:spLocks noChangeArrowheads="1"/>
          </p:cNvSpPr>
          <p:nvPr/>
        </p:nvSpPr>
        <p:spPr bwMode="auto">
          <a:xfrm>
            <a:off x="94803" y="908968"/>
            <a:ext cx="47632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D3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indent="-2667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09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de-DE" altLang="de-DE" sz="1800" b="1" dirty="0" smtClean="0">
                <a:latin typeface="Arial Narrow" pitchFamily="34" charset="0"/>
              </a:rPr>
              <a:t>Lange Gartenschautradition in Deutschland</a:t>
            </a:r>
            <a:endParaRPr lang="de-DE" altLang="de-DE" sz="1800" b="1" dirty="0">
              <a:latin typeface="Arial Narrow" pitchFamily="34" charset="0"/>
            </a:endParaRPr>
          </a:p>
          <a:p>
            <a:pPr lvl="1">
              <a:spcBef>
                <a:spcPct val="50000"/>
              </a:spcBef>
              <a:buFontTx/>
              <a:buNone/>
            </a:pPr>
            <a:endParaRPr lang="de-DE" altLang="de-DE" sz="1400" b="0" dirty="0">
              <a:latin typeface="Arial Narrow" pitchFamily="34" charset="0"/>
            </a:endParaRPr>
          </a:p>
          <a:p>
            <a:pPr lvl="1">
              <a:lnSpc>
                <a:spcPct val="30000"/>
              </a:lnSpc>
              <a:spcBef>
                <a:spcPct val="50000"/>
              </a:spcBef>
              <a:buFontTx/>
              <a:buNone/>
            </a:pPr>
            <a:endParaRPr lang="de-DE" altLang="de-DE" sz="1800" b="0" dirty="0"/>
          </a:p>
          <a:p>
            <a:pPr lvl="1">
              <a:lnSpc>
                <a:spcPct val="30000"/>
              </a:lnSpc>
              <a:spcBef>
                <a:spcPct val="50000"/>
              </a:spcBef>
              <a:buFontTx/>
              <a:buNone/>
            </a:pPr>
            <a:endParaRPr lang="de-DE" altLang="de-DE" sz="1800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D7DEC2E-1ADD-4367-8F2A-6848A86B0E70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92100" y="207690"/>
            <a:ext cx="7168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dirty="0" smtClean="0">
                <a:latin typeface="Arial Narrow" panose="020B0606020202030204" pitchFamily="34" charset="0"/>
              </a:rPr>
              <a:t>Gartenschauen sind etablierte Impulsgeber für die Stadt- und Regionalentwicklung. </a:t>
            </a:r>
            <a:endParaRPr lang="de-DE" altLang="de-DE" dirty="0">
              <a:latin typeface="Arial Narrow" panose="020B0606020202030204" pitchFamily="34" charset="0"/>
            </a:endParaRPr>
          </a:p>
        </p:txBody>
      </p:sp>
      <p:pic>
        <p:nvPicPr>
          <p:cNvPr id="10" name="Grafik 9" descr="Ein Bild, das Baum, draußen enthält.&#10;&#10;Automatisch generierte Beschreibung">
            <a:extLst>
              <a:ext uri="{FF2B5EF4-FFF2-40B4-BE49-F238E27FC236}">
                <a16:creationId xmlns:a16="http://schemas.microsoft.com/office/drawing/2014/main" xmlns="" id="{6E4A71A7-DFB5-4F7A-A646-B5FC2B7A67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 t="1" r="-1" b="12174"/>
          <a:stretch/>
        </p:blipFill>
        <p:spPr>
          <a:xfrm>
            <a:off x="5324474" y="1201466"/>
            <a:ext cx="1893277" cy="272838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"/>
          <a:stretch/>
        </p:blipFill>
        <p:spPr>
          <a:xfrm>
            <a:off x="7310001" y="1203871"/>
            <a:ext cx="1583174" cy="273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896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14" y="3932408"/>
            <a:ext cx="2798599" cy="2016000"/>
          </a:xfrm>
          <a:prstGeom prst="rect">
            <a:avLst/>
          </a:prstGeom>
        </p:spPr>
      </p:pic>
      <p:sp>
        <p:nvSpPr>
          <p:cNvPr id="447490" name="Rectangle 2"/>
          <p:cNvSpPr>
            <a:spLocks noChangeArrowheads="1"/>
          </p:cNvSpPr>
          <p:nvPr/>
        </p:nvSpPr>
        <p:spPr bwMode="auto">
          <a:xfrm>
            <a:off x="107504" y="908720"/>
            <a:ext cx="568863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D3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indent="-2667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6477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09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de-DE" altLang="de-DE" sz="1800" b="1" dirty="0">
                <a:latin typeface="Arial Narrow" pitchFamily="34" charset="0"/>
              </a:rPr>
              <a:t>Von der Messe zum strukturpolitischen Instrument</a:t>
            </a:r>
            <a:endParaRPr lang="de-DE" altLang="de-DE" sz="1800" b="0" dirty="0">
              <a:latin typeface="Arial Narrow" pitchFamily="34" charset="0"/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  <a:buFontTx/>
              <a:buNone/>
            </a:pPr>
            <a:endParaRPr lang="de-DE" altLang="de-DE" sz="1800" b="1" dirty="0">
              <a:solidFill>
                <a:srgbClr val="9EA374"/>
              </a:solidFill>
              <a:latin typeface="Arial Narrow" pitchFamily="34" charset="0"/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de-DE" altLang="de-DE" sz="1800" b="1" dirty="0">
                <a:solidFill>
                  <a:srgbClr val="9EA374"/>
                </a:solidFill>
                <a:latin typeface="Arial Narrow" pitchFamily="34" charset="0"/>
              </a:rPr>
              <a:t>Der Erfolg von Gartenschauen liegt in der Verbindung von:</a:t>
            </a:r>
          </a:p>
          <a:p>
            <a:pPr marL="355600" lvl="2" indent="-165100">
              <a:lnSpc>
                <a:spcPct val="12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de-DE" altLang="de-DE" sz="1600" b="0" dirty="0">
                <a:latin typeface="Arial Narrow" pitchFamily="34" charset="0"/>
              </a:rPr>
              <a:t>Leistungsschau des gärtnerischen Berufsstandes mit großformatiger, thematisch breit orientierter Veranstaltung</a:t>
            </a:r>
          </a:p>
          <a:p>
            <a:pPr marL="355600" lvl="2" indent="-165100">
              <a:lnSpc>
                <a:spcPct val="12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Arial Narrow" pitchFamily="34" charset="0"/>
              </a:rPr>
              <a:t>k</a:t>
            </a:r>
            <a:r>
              <a:rPr lang="de-DE" altLang="de-DE" sz="1600" b="0" dirty="0">
                <a:latin typeface="Arial Narrow" pitchFamily="34" charset="0"/>
              </a:rPr>
              <a:t>onzentrierter Investitionsschub in die Stadt- und Wirtschaftsentwicklung</a:t>
            </a:r>
          </a:p>
          <a:p>
            <a:pPr lvl="1">
              <a:lnSpc>
                <a:spcPct val="30000"/>
              </a:lnSpc>
              <a:spcBef>
                <a:spcPct val="50000"/>
              </a:spcBef>
              <a:buFontTx/>
              <a:buNone/>
            </a:pPr>
            <a:endParaRPr lang="de-DE" altLang="de-DE" sz="1600" b="0" dirty="0">
              <a:latin typeface="Arial Narrow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D7DEC2E-1ADD-4367-8F2A-6848A86B0E70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92100" y="207690"/>
            <a:ext cx="6789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dirty="0" smtClean="0">
                <a:latin typeface="Arial Narrow" panose="020B0606020202030204" pitchFamily="34" charset="0"/>
              </a:rPr>
              <a:t>Mit Gartenschauen wird nachhaltige Stadt- und Regionalentwicklung betrieben.</a:t>
            </a:r>
            <a:endParaRPr lang="de-DE" altLang="de-DE" dirty="0">
              <a:latin typeface="Arial Narrow" panose="020B0606020202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8"/>
          <a:stretch/>
        </p:blipFill>
        <p:spPr>
          <a:xfrm>
            <a:off x="6116874" y="980729"/>
            <a:ext cx="2772000" cy="133074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9" r="20741"/>
          <a:stretch/>
        </p:blipFill>
        <p:spPr>
          <a:xfrm>
            <a:off x="6116874" y="2414317"/>
            <a:ext cx="2772000" cy="143334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8" r="3421"/>
          <a:stretch/>
        </p:blipFill>
        <p:spPr>
          <a:xfrm>
            <a:off x="404003" y="3939757"/>
            <a:ext cx="3269087" cy="2016000"/>
          </a:xfrm>
          <a:prstGeom prst="rect">
            <a:avLst/>
          </a:prstGeom>
        </p:spPr>
      </p:pic>
      <p:pic>
        <p:nvPicPr>
          <p:cNvPr id="447492" name="Picture 4" descr="DSCF005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63" y="3931292"/>
            <a:ext cx="2481231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5576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4" name="Group 25"/>
          <p:cNvGrpSpPr>
            <a:grpSpLocks/>
          </p:cNvGrpSpPr>
          <p:nvPr/>
        </p:nvGrpSpPr>
        <p:grpSpPr bwMode="auto">
          <a:xfrm>
            <a:off x="2909888" y="3103563"/>
            <a:ext cx="3927475" cy="3128963"/>
            <a:chOff x="1986" y="1472"/>
            <a:chExt cx="2680" cy="1971"/>
          </a:xfrm>
        </p:grpSpPr>
        <p:grpSp>
          <p:nvGrpSpPr>
            <p:cNvPr id="10247" name="Group 21"/>
            <p:cNvGrpSpPr>
              <a:grpSpLocks/>
            </p:cNvGrpSpPr>
            <p:nvPr/>
          </p:nvGrpSpPr>
          <p:grpSpPr bwMode="auto">
            <a:xfrm>
              <a:off x="2356" y="1820"/>
              <a:ext cx="1512" cy="1247"/>
              <a:chOff x="2616" y="2296"/>
              <a:chExt cx="1512" cy="1247"/>
            </a:xfrm>
          </p:grpSpPr>
          <p:sp>
            <p:nvSpPr>
              <p:cNvPr id="10251" name="AutoShape 14"/>
              <p:cNvSpPr>
                <a:spLocks noChangeArrowheads="1"/>
              </p:cNvSpPr>
              <p:nvPr/>
            </p:nvSpPr>
            <p:spPr bwMode="auto">
              <a:xfrm>
                <a:off x="2616" y="2296"/>
                <a:ext cx="1512" cy="1247"/>
              </a:xfrm>
              <a:prstGeom prst="triangle">
                <a:avLst>
                  <a:gd name="adj" fmla="val 50000"/>
                </a:avLst>
              </a:prstGeom>
              <a:noFill/>
              <a:ln w="25400">
                <a:solidFill>
                  <a:srgbClr val="3366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de-DE" altLang="de-DE" dirty="0"/>
              </a:p>
            </p:txBody>
          </p:sp>
          <p:sp>
            <p:nvSpPr>
              <p:cNvPr id="10252" name="AutoShape 15"/>
              <p:cNvSpPr>
                <a:spLocks noChangeArrowheads="1"/>
              </p:cNvSpPr>
              <p:nvPr/>
            </p:nvSpPr>
            <p:spPr bwMode="auto">
              <a:xfrm>
                <a:off x="2653" y="3231"/>
                <a:ext cx="340" cy="294"/>
              </a:xfrm>
              <a:prstGeom prst="triangle">
                <a:avLst>
                  <a:gd name="adj" fmla="val 50000"/>
                </a:avLst>
              </a:prstGeom>
              <a:solidFill>
                <a:srgbClr val="336699"/>
              </a:solidFill>
              <a:ln w="9525">
                <a:solidFill>
                  <a:srgbClr val="3366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de-DE" altLang="de-DE" dirty="0"/>
              </a:p>
            </p:txBody>
          </p:sp>
          <p:sp>
            <p:nvSpPr>
              <p:cNvPr id="10253" name="AutoShape 16"/>
              <p:cNvSpPr>
                <a:spLocks noChangeArrowheads="1"/>
              </p:cNvSpPr>
              <p:nvPr/>
            </p:nvSpPr>
            <p:spPr bwMode="auto">
              <a:xfrm>
                <a:off x="3202" y="2331"/>
                <a:ext cx="340" cy="294"/>
              </a:xfrm>
              <a:prstGeom prst="triangle">
                <a:avLst>
                  <a:gd name="adj" fmla="val 50000"/>
                </a:avLst>
              </a:prstGeom>
              <a:solidFill>
                <a:srgbClr val="336699"/>
              </a:solidFill>
              <a:ln w="9525">
                <a:solidFill>
                  <a:srgbClr val="3366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de-DE" altLang="de-DE" dirty="0"/>
              </a:p>
            </p:txBody>
          </p:sp>
          <p:sp>
            <p:nvSpPr>
              <p:cNvPr id="10254" name="AutoShape 17"/>
              <p:cNvSpPr>
                <a:spLocks noChangeArrowheads="1"/>
              </p:cNvSpPr>
              <p:nvPr/>
            </p:nvSpPr>
            <p:spPr bwMode="auto">
              <a:xfrm>
                <a:off x="3749" y="3231"/>
                <a:ext cx="340" cy="294"/>
              </a:xfrm>
              <a:prstGeom prst="triangle">
                <a:avLst>
                  <a:gd name="adj" fmla="val 50000"/>
                </a:avLst>
              </a:prstGeom>
              <a:solidFill>
                <a:srgbClr val="336699"/>
              </a:solidFill>
              <a:ln w="9525">
                <a:solidFill>
                  <a:srgbClr val="3366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de-DE" altLang="de-DE" dirty="0"/>
              </a:p>
            </p:txBody>
          </p:sp>
          <p:sp>
            <p:nvSpPr>
              <p:cNvPr id="10255" name="Line 18"/>
              <p:cNvSpPr>
                <a:spLocks noChangeShapeType="1"/>
              </p:cNvSpPr>
              <p:nvPr/>
            </p:nvSpPr>
            <p:spPr bwMode="auto">
              <a:xfrm flipH="1">
                <a:off x="2894" y="2682"/>
                <a:ext cx="294" cy="499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256" name="Line 19"/>
              <p:cNvSpPr>
                <a:spLocks noChangeShapeType="1"/>
              </p:cNvSpPr>
              <p:nvPr/>
            </p:nvSpPr>
            <p:spPr bwMode="auto">
              <a:xfrm>
                <a:off x="3542" y="2682"/>
                <a:ext cx="304" cy="499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257" name="Line 20"/>
              <p:cNvSpPr>
                <a:spLocks noChangeShapeType="1"/>
              </p:cNvSpPr>
              <p:nvPr/>
            </p:nvSpPr>
            <p:spPr bwMode="auto">
              <a:xfrm flipH="1">
                <a:off x="3075" y="3498"/>
                <a:ext cx="567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10248" name="Text Box 22"/>
            <p:cNvSpPr txBox="1">
              <a:spLocks noChangeArrowheads="1"/>
            </p:cNvSpPr>
            <p:nvPr/>
          </p:nvSpPr>
          <p:spPr bwMode="auto">
            <a:xfrm>
              <a:off x="1999" y="1472"/>
              <a:ext cx="222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de-DE" altLang="de-DE" sz="1400" b="1" dirty="0">
                  <a:latin typeface="Arial Narrow" panose="020B0606020202030204" pitchFamily="34" charset="0"/>
                </a:rPr>
                <a:t>Stadt- und Regionalentwicklung:</a:t>
              </a:r>
            </a:p>
            <a:p>
              <a:pPr algn="ctr" eaLnBrk="1" hangingPunct="1"/>
              <a:r>
                <a:rPr lang="de-DE" altLang="de-DE" sz="1400" dirty="0">
                  <a:latin typeface="Arial Narrow" panose="020B0606020202030204" pitchFamily="34" charset="0"/>
                </a:rPr>
                <a:t>Investitionsoffensive</a:t>
              </a:r>
            </a:p>
          </p:txBody>
        </p:sp>
        <p:sp>
          <p:nvSpPr>
            <p:cNvPr id="10249" name="Text Box 23"/>
            <p:cNvSpPr txBox="1">
              <a:spLocks noChangeArrowheads="1"/>
            </p:cNvSpPr>
            <p:nvPr/>
          </p:nvSpPr>
          <p:spPr bwMode="auto">
            <a:xfrm>
              <a:off x="1986" y="3113"/>
              <a:ext cx="120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de-DE" altLang="de-DE" sz="1400" b="1" dirty="0">
                  <a:latin typeface="Arial Narrow" panose="020B0606020202030204" pitchFamily="34" charset="0"/>
                </a:rPr>
                <a:t>Standortmarketing:</a:t>
              </a:r>
            </a:p>
            <a:p>
              <a:pPr algn="ctr" eaLnBrk="1" hangingPunct="1"/>
              <a:r>
                <a:rPr lang="de-DE" altLang="de-DE" sz="1400" dirty="0">
                  <a:latin typeface="Arial Narrow" panose="020B0606020202030204" pitchFamily="34" charset="0"/>
                </a:rPr>
                <a:t>Profilierung nach außen</a:t>
              </a:r>
            </a:p>
          </p:txBody>
        </p:sp>
        <p:sp>
          <p:nvSpPr>
            <p:cNvPr id="10250" name="Text Box 24"/>
            <p:cNvSpPr txBox="1">
              <a:spLocks noChangeArrowheads="1"/>
            </p:cNvSpPr>
            <p:nvPr/>
          </p:nvSpPr>
          <p:spPr bwMode="auto">
            <a:xfrm>
              <a:off x="3070" y="3113"/>
              <a:ext cx="159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de-DE" altLang="de-DE" sz="1400" b="1" dirty="0">
                  <a:latin typeface="Arial Narrow" panose="020B0606020202030204" pitchFamily="34" charset="0"/>
                </a:rPr>
                <a:t>Bürgerschaft:</a:t>
              </a:r>
            </a:p>
            <a:p>
              <a:pPr algn="ctr" eaLnBrk="1" hangingPunct="1"/>
              <a:r>
                <a:rPr lang="de-DE" altLang="de-DE" sz="1400" dirty="0">
                  <a:latin typeface="Arial Narrow" panose="020B0606020202030204" pitchFamily="34" charset="0"/>
                </a:rPr>
                <a:t>Profilierung nach innen</a:t>
              </a:r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D7DEC2E-1ADD-4367-8F2A-6848A86B0E70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8"/>
          <a:stretch/>
        </p:blipFill>
        <p:spPr>
          <a:xfrm>
            <a:off x="379171" y="4416462"/>
            <a:ext cx="2465387" cy="182082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85" t="13573" r="6522" b="13811"/>
          <a:stretch/>
        </p:blipFill>
        <p:spPr>
          <a:xfrm>
            <a:off x="6538229" y="4416462"/>
            <a:ext cx="2466000" cy="181606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5"/>
          <a:stretch/>
        </p:blipFill>
        <p:spPr>
          <a:xfrm>
            <a:off x="2772200" y="1194079"/>
            <a:ext cx="3600000" cy="1824079"/>
          </a:xfrm>
          <a:prstGeom prst="rect">
            <a:avLst/>
          </a:prstGeom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379262" y="207690"/>
            <a:ext cx="63610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de-DE" altLang="de-DE" dirty="0" smtClean="0">
                <a:latin typeface="Arial Narrow" panose="020B0606020202030204" pitchFamily="34" charset="0"/>
              </a:rPr>
              <a:t>Gartenschauen sind ein </a:t>
            </a:r>
            <a:r>
              <a:rPr lang="de-DE" altLang="de-DE" dirty="0">
                <a:latin typeface="Arial Narrow" panose="020B0606020202030204" pitchFamily="34" charset="0"/>
              </a:rPr>
              <a:t>M</a:t>
            </a:r>
            <a:r>
              <a:rPr lang="de-DE" altLang="de-DE" dirty="0" smtClean="0">
                <a:latin typeface="Arial Narrow" panose="020B0606020202030204" pitchFamily="34" charset="0"/>
              </a:rPr>
              <a:t>otor</a:t>
            </a:r>
          </a:p>
          <a:p>
            <a:pPr algn="ctr" eaLnBrk="0" hangingPunct="0"/>
            <a:r>
              <a:rPr lang="de-DE" altLang="de-DE" dirty="0" smtClean="0">
                <a:latin typeface="Arial Narrow" panose="020B0606020202030204" pitchFamily="34" charset="0"/>
              </a:rPr>
              <a:t>für mehrere entwicklungspolitische Handlungsfelder.</a:t>
            </a:r>
            <a:endParaRPr lang="de-DE" alt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776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1" r="4339" b="9659"/>
          <a:stretch/>
        </p:blipFill>
        <p:spPr>
          <a:xfrm>
            <a:off x="3248025" y="4647304"/>
            <a:ext cx="2447528" cy="1877321"/>
          </a:xfrm>
          <a:prstGeom prst="rect">
            <a:avLst/>
          </a:prstGeom>
        </p:spPr>
      </p:pic>
      <p:sp>
        <p:nvSpPr>
          <p:cNvPr id="449538" name="Text Box 2"/>
          <p:cNvSpPr txBox="1">
            <a:spLocks noChangeArrowheads="1"/>
          </p:cNvSpPr>
          <p:nvPr/>
        </p:nvSpPr>
        <p:spPr bwMode="auto">
          <a:xfrm>
            <a:off x="467544" y="1496046"/>
            <a:ext cx="468052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D3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de-DE" altLang="de-DE" sz="1600" b="0" dirty="0" smtClean="0">
                <a:latin typeface="Arial Narrow" panose="020B0606020202030204" pitchFamily="34" charset="0"/>
              </a:rPr>
              <a:t>Entwicklungsschübe und Schaufenster für innovative Ansätze zur Stadterneuerung, z. B.:   </a:t>
            </a:r>
          </a:p>
          <a:p>
            <a:pPr marL="177800" indent="-177800">
              <a:lnSpc>
                <a:spcPct val="12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latin typeface="Arial Narrow" panose="020B0606020202030204" pitchFamily="34" charset="0"/>
              </a:rPr>
              <a:t>Aufwertung von Parkanlagen und Verbesserung von Freizeitangeboten</a:t>
            </a:r>
          </a:p>
          <a:p>
            <a:pPr marL="177800" indent="-177800">
              <a:lnSpc>
                <a:spcPct val="12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latin typeface="Arial Narrow" panose="020B0606020202030204" pitchFamily="34" charset="0"/>
              </a:rPr>
              <a:t>Neunutzung altindustrieller Standorte</a:t>
            </a:r>
          </a:p>
          <a:p>
            <a:pPr marL="177800" indent="-177800">
              <a:lnSpc>
                <a:spcPct val="12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latin typeface="Arial Narrow" panose="020B0606020202030204" pitchFamily="34" charset="0"/>
              </a:rPr>
              <a:t>Förderung von Klimaresilienz und Biodiversität</a:t>
            </a:r>
          </a:p>
          <a:p>
            <a:pPr marL="177800" indent="-177800">
              <a:lnSpc>
                <a:spcPct val="12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latin typeface="Arial Narrow" panose="020B0606020202030204" pitchFamily="34" charset="0"/>
              </a:rPr>
              <a:t>Umsetzung aufwendiger  Renaturierungsprojekte</a:t>
            </a:r>
            <a:endParaRPr lang="de-DE" altLang="de-DE" sz="1600" dirty="0">
              <a:latin typeface="Arial Narrow" panose="020B0606020202030204" pitchFamily="34" charset="0"/>
            </a:endParaRPr>
          </a:p>
        </p:txBody>
      </p:sp>
      <p:sp>
        <p:nvSpPr>
          <p:cNvPr id="449541" name="Rectangle 5"/>
          <p:cNvSpPr>
            <a:spLocks noChangeArrowheads="1"/>
          </p:cNvSpPr>
          <p:nvPr/>
        </p:nvSpPr>
        <p:spPr bwMode="auto">
          <a:xfrm>
            <a:off x="99860" y="906756"/>
            <a:ext cx="58380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D3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indent="-2667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09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de-DE" altLang="de-DE" sz="1800" b="1" dirty="0">
                <a:solidFill>
                  <a:srgbClr val="080808"/>
                </a:solidFill>
                <a:latin typeface="Arial Narrow" pitchFamily="34" charset="0"/>
              </a:rPr>
              <a:t>Stadt- und Regionalentwicklung  --  Investitionsoffensive</a:t>
            </a:r>
            <a:endParaRPr lang="de-DE" altLang="de-DE" sz="1800" b="1" dirty="0">
              <a:solidFill>
                <a:srgbClr val="080808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D7DEC2E-1ADD-4367-8F2A-6848A86B0E70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90514" y="207690"/>
            <a:ext cx="5597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Arial Narrow" panose="020B0606020202030204" pitchFamily="34" charset="0"/>
              </a:rPr>
              <a:t>Kraftvolles  strukturpolitisches  Instrument</a:t>
            </a:r>
            <a:endParaRPr lang="de-DE" dirty="0">
              <a:latin typeface="Arial Narrow" panose="020B0606020202030204" pitchFamily="34" charset="0"/>
            </a:endParaRPr>
          </a:p>
        </p:txBody>
      </p:sp>
      <p:pic>
        <p:nvPicPr>
          <p:cNvPr id="18" name="Grafik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1" b="14215"/>
          <a:stretch/>
        </p:blipFill>
        <p:spPr bwMode="auto">
          <a:xfrm>
            <a:off x="5786955" y="2936250"/>
            <a:ext cx="3096000" cy="147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6"/>
          <a:stretch/>
        </p:blipFill>
        <p:spPr>
          <a:xfrm>
            <a:off x="5788335" y="1409836"/>
            <a:ext cx="3096000" cy="1470627"/>
          </a:xfrm>
          <a:prstGeom prst="rect">
            <a:avLst/>
          </a:prstGeom>
        </p:spPr>
      </p:pic>
      <p:pic>
        <p:nvPicPr>
          <p:cNvPr id="21" name="Picture 14" descr="N:\01_Projekte\14-013 Burg PS\12 Projekt-Interna\09 Bilder\Garten+Landschaft 07-2018\DSC3942-631x44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9"/>
          <a:stretch/>
        </p:blipFill>
        <p:spPr bwMode="auto">
          <a:xfrm>
            <a:off x="5794153" y="4459924"/>
            <a:ext cx="3096000" cy="205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r="5120" b="20786"/>
          <a:stretch/>
        </p:blipFill>
        <p:spPr>
          <a:xfrm>
            <a:off x="395537" y="4647303"/>
            <a:ext cx="2785814" cy="186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91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Text Box 2"/>
          <p:cNvSpPr txBox="1">
            <a:spLocks noChangeArrowheads="1"/>
          </p:cNvSpPr>
          <p:nvPr/>
        </p:nvSpPr>
        <p:spPr bwMode="auto">
          <a:xfrm>
            <a:off x="287019" y="1343026"/>
            <a:ext cx="5064369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D3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7800" indent="-177800">
              <a:lnSpc>
                <a:spcPct val="12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Arial Narrow" panose="020B0606020202030204" pitchFamily="34" charset="0"/>
              </a:rPr>
              <a:t>Impulsgeber für die regionale Wirtschaftsentwicklung</a:t>
            </a:r>
          </a:p>
        </p:txBody>
      </p:sp>
      <p:sp>
        <p:nvSpPr>
          <p:cNvPr id="450566" name="Text Box 6"/>
          <p:cNvSpPr txBox="1">
            <a:spLocks noChangeArrowheads="1"/>
          </p:cNvSpPr>
          <p:nvPr/>
        </p:nvSpPr>
        <p:spPr bwMode="auto">
          <a:xfrm>
            <a:off x="70995" y="2204864"/>
            <a:ext cx="6373213" cy="87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52450"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95350" indent="-1524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19200" indent="-133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0" hangingPunct="0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rgbClr val="FF3300"/>
              </a:buClr>
              <a:buSzPct val="100000"/>
              <a:buFont typeface="Wingdings" pitchFamily="2" charset="2"/>
              <a:buChar char="Ø"/>
            </a:pPr>
            <a:r>
              <a:rPr lang="de-DE" altLang="de-DE" sz="1400" b="0" dirty="0">
                <a:latin typeface="Arial Narrow" pitchFamily="34" charset="0"/>
              </a:rPr>
              <a:t>Direkte Einkommens- und Beschäftigungseffekte</a:t>
            </a:r>
          </a:p>
          <a:p>
            <a:pPr lvl="2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de-DE" altLang="de-DE" sz="1400" b="0" dirty="0">
                <a:latin typeface="Arial Narrow" pitchFamily="34" charset="0"/>
              </a:rPr>
              <a:t>Bau- und Logistikgewerbe</a:t>
            </a:r>
          </a:p>
          <a:p>
            <a:pPr lvl="2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de-DE" altLang="de-DE" sz="1400" b="0" dirty="0">
                <a:latin typeface="Arial Narrow" pitchFamily="34" charset="0"/>
              </a:rPr>
              <a:t>Tourismus, Gastronomie und </a:t>
            </a:r>
            <a:r>
              <a:rPr lang="de-DE" altLang="de-DE" sz="1400" b="0" dirty="0" smtClean="0">
                <a:latin typeface="Arial Narrow" pitchFamily="34" charset="0"/>
              </a:rPr>
              <a:t>Einzelhandel</a:t>
            </a:r>
            <a:endParaRPr lang="de-DE" altLang="de-DE" sz="1400" b="0" dirty="0">
              <a:latin typeface="Arial Narrow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D7DEC2E-1ADD-4367-8F2A-6848A86B0E70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90982" y="906756"/>
            <a:ext cx="58380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D3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indent="-2667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09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de-DE" altLang="de-DE" sz="1800" b="1" dirty="0">
                <a:solidFill>
                  <a:srgbClr val="080808"/>
                </a:solidFill>
                <a:latin typeface="Arial Narrow" pitchFamily="34" charset="0"/>
              </a:rPr>
              <a:t>Stadt- und Regionalentwicklung  --  Investitionsoffensive</a:t>
            </a:r>
            <a:endParaRPr lang="de-DE" altLang="de-DE" sz="1800" b="1" dirty="0">
              <a:solidFill>
                <a:srgbClr val="080808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98626" y="3180745"/>
            <a:ext cx="4832839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52450"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95350" indent="-1524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19200" indent="-133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0" hangingPunct="0">
              <a:spcBef>
                <a:spcPts val="0"/>
              </a:spcBef>
              <a:spcAft>
                <a:spcPts val="600"/>
              </a:spcAft>
              <a:buClr>
                <a:srgbClr val="FF3300"/>
              </a:buClr>
              <a:buSzPct val="100000"/>
              <a:buFont typeface="Wingdings" pitchFamily="2" charset="2"/>
              <a:buChar char="Ø"/>
            </a:pPr>
            <a:r>
              <a:rPr lang="de-DE" altLang="de-DE" sz="1400" b="0" dirty="0">
                <a:latin typeface="Arial Narrow" pitchFamily="34" charset="0"/>
              </a:rPr>
              <a:t>Indirekt wirkende Effekte</a:t>
            </a:r>
          </a:p>
          <a:p>
            <a:pPr marL="990600" lvl="2" indent="-24765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1400" b="0" dirty="0">
                <a:latin typeface="Arial Narrow" pitchFamily="34" charset="0"/>
              </a:rPr>
              <a:t>Förderung weicher Standortfaktoren</a:t>
            </a:r>
          </a:p>
          <a:p>
            <a:pPr marL="990600" lvl="2" indent="-24765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1400" b="0" dirty="0">
                <a:latin typeface="Arial Narrow" pitchFamily="34" charset="0"/>
              </a:rPr>
              <a:t>Imageeffekt / Steigerung Bekanntheitsgrad</a:t>
            </a:r>
          </a:p>
          <a:p>
            <a:pPr lvl="3" eaLnBrk="0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Tx/>
              <a:buChar char="-"/>
            </a:pPr>
            <a:r>
              <a:rPr lang="de-DE" altLang="de-DE" sz="1400" b="0" dirty="0">
                <a:latin typeface="Arial Narrow" pitchFamily="34" charset="0"/>
              </a:rPr>
              <a:t>Profilierung von Standortkompetenz</a:t>
            </a:r>
          </a:p>
          <a:p>
            <a:pPr lvl="3" eaLnBrk="0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Tx/>
              <a:buChar char="-"/>
            </a:pPr>
            <a:r>
              <a:rPr lang="de-DE" altLang="de-DE" sz="1400" b="0" dirty="0">
                <a:latin typeface="Arial Narrow" pitchFamily="34" charset="0"/>
              </a:rPr>
              <a:t>Positionierung im interkommunalen </a:t>
            </a:r>
            <a:r>
              <a:rPr lang="de-DE" altLang="de-DE" sz="1400" b="0" dirty="0" smtClean="0">
                <a:latin typeface="Arial Narrow" pitchFamily="34" charset="0"/>
              </a:rPr>
              <a:t>Wettbewerb</a:t>
            </a:r>
            <a:endParaRPr lang="de-DE" altLang="de-DE" sz="1400" b="0" dirty="0">
              <a:latin typeface="Arial Narrow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0995" y="1772816"/>
            <a:ext cx="558050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52450"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95350" indent="-1524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19200" indent="-133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0" hangingPunct="0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rgbClr val="FF3300"/>
              </a:buClr>
              <a:buSzPct val="100000"/>
              <a:buFont typeface="Wingdings" pitchFamily="2" charset="2"/>
              <a:buChar char="Ø"/>
            </a:pPr>
            <a:r>
              <a:rPr lang="de-DE" altLang="de-DE" sz="1400" dirty="0" smtClean="0">
                <a:latin typeface="Arial Narrow" pitchFamily="34" charset="0"/>
              </a:rPr>
              <a:t>Auslösung von Folgeinvestitionen außerhalb des Gartenschaugeländes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90514" y="207690"/>
            <a:ext cx="5597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Arial Narrow" panose="020B0606020202030204" pitchFamily="34" charset="0"/>
              </a:rPr>
              <a:t>Kraftvolles  strukturpolitisches  Instrument</a:t>
            </a:r>
            <a:endParaRPr lang="de-DE" dirty="0">
              <a:latin typeface="Arial Narrow" panose="020B0606020202030204" pitchFamily="34" charset="0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1" r="10727"/>
          <a:stretch/>
        </p:blipFill>
        <p:spPr>
          <a:xfrm>
            <a:off x="3751996" y="4715819"/>
            <a:ext cx="2712228" cy="18000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16503" r="-510" b="14044"/>
          <a:stretch/>
        </p:blipFill>
        <p:spPr>
          <a:xfrm>
            <a:off x="395287" y="4715819"/>
            <a:ext cx="3317223" cy="18000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/>
          <a:stretch/>
        </p:blipFill>
        <p:spPr>
          <a:xfrm>
            <a:off x="6535266" y="4725344"/>
            <a:ext cx="2347672" cy="18000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61" t="1" r="25865" b="36121"/>
          <a:stretch/>
        </p:blipFill>
        <p:spPr>
          <a:xfrm>
            <a:off x="5680794" y="2133117"/>
            <a:ext cx="2822601" cy="21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208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6" descr="Titel-IHK-Studie-Bad Ess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9" b="15155"/>
          <a:stretch/>
        </p:blipFill>
        <p:spPr bwMode="auto">
          <a:xfrm>
            <a:off x="5860013" y="692696"/>
            <a:ext cx="3024000" cy="345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8454" y="1556792"/>
            <a:ext cx="5635674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D3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79413" indent="-18573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9EA374"/>
              </a:buClr>
              <a:buSzPct val="100000"/>
              <a:buFont typeface="Wingdings" pitchFamily="2" charset="2"/>
              <a:buChar char="§"/>
              <a:tabLst>
                <a:tab pos="379413" algn="l"/>
              </a:tabLst>
              <a:defRPr/>
            </a:pPr>
            <a:r>
              <a:rPr lang="de-DE" altLang="de-DE" sz="1400" dirty="0">
                <a:latin typeface="Arial Narrow" pitchFamily="34" charset="0"/>
                <a:cs typeface="Arial" charset="0"/>
              </a:rPr>
              <a:t>80 % </a:t>
            </a:r>
            <a:r>
              <a:rPr lang="de-DE" altLang="de-DE" sz="1400" dirty="0" smtClean="0">
                <a:latin typeface="Arial Narrow" pitchFamily="34" charset="0"/>
                <a:cs typeface="Arial" charset="0"/>
              </a:rPr>
              <a:t> der </a:t>
            </a:r>
            <a:r>
              <a:rPr lang="de-DE" altLang="de-DE" sz="1400" dirty="0">
                <a:latin typeface="Arial Narrow" pitchFamily="34" charset="0"/>
                <a:cs typeface="Arial" charset="0"/>
              </a:rPr>
              <a:t>Aufträge an Unternehmen in der Region</a:t>
            </a:r>
          </a:p>
          <a:p>
            <a:pPr marL="379413" indent="-18573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9EA374"/>
              </a:buClr>
              <a:buSzPct val="100000"/>
              <a:buFont typeface="Wingdings" pitchFamily="2" charset="2"/>
              <a:buChar char="§"/>
              <a:tabLst>
                <a:tab pos="379413" algn="l"/>
              </a:tabLst>
              <a:defRPr/>
            </a:pPr>
            <a:r>
              <a:rPr lang="de-DE" altLang="de-DE" sz="1400" dirty="0">
                <a:latin typeface="Arial Narrow" pitchFamily="34" charset="0"/>
                <a:cs typeface="Arial" charset="0"/>
              </a:rPr>
              <a:t>600.000 € private Folgeinvestitionen</a:t>
            </a:r>
          </a:p>
          <a:p>
            <a:pPr marL="379413" indent="-18573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9EA374"/>
              </a:buClr>
              <a:buSzPct val="100000"/>
              <a:buFont typeface="Wingdings" pitchFamily="2" charset="2"/>
              <a:buChar char="§"/>
              <a:tabLst>
                <a:tab pos="379413" algn="l"/>
              </a:tabLst>
              <a:defRPr/>
            </a:pPr>
            <a:r>
              <a:rPr lang="de-DE" altLang="de-DE" sz="1400" dirty="0">
                <a:latin typeface="Arial Narrow" pitchFamily="34" charset="0"/>
                <a:cs typeface="Arial" charset="0"/>
              </a:rPr>
              <a:t>37,0 € Ausgaben außerhalb des Gartenschaugeländes bei Tagesgästen</a:t>
            </a:r>
          </a:p>
          <a:p>
            <a:pPr marL="379413" indent="-18573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9EA374"/>
              </a:buClr>
              <a:buSzPct val="100000"/>
              <a:buFont typeface="Wingdings" pitchFamily="2" charset="2"/>
              <a:buChar char="§"/>
              <a:tabLst>
                <a:tab pos="379413" algn="l"/>
              </a:tabLst>
              <a:defRPr/>
            </a:pPr>
            <a:r>
              <a:rPr lang="de-DE" altLang="de-DE" sz="1400" dirty="0">
                <a:latin typeface="Arial Narrow" pitchFamily="34" charset="0"/>
                <a:cs typeface="Arial" charset="0"/>
              </a:rPr>
              <a:t>168,0 € Ausgaben außerhalb des Gartenschaugeländes bei Übernachtungsgästen</a:t>
            </a:r>
          </a:p>
          <a:p>
            <a:pPr marL="379413" indent="-18573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9EA374"/>
              </a:buClr>
              <a:buSzPct val="100000"/>
              <a:buFont typeface="Wingdings" pitchFamily="2" charset="2"/>
              <a:buChar char="§"/>
              <a:tabLst>
                <a:tab pos="379413" algn="l"/>
              </a:tabLst>
              <a:defRPr/>
            </a:pPr>
            <a:r>
              <a:rPr lang="de-DE" altLang="de-DE" sz="1400" dirty="0">
                <a:latin typeface="Arial Narrow" pitchFamily="34" charset="0"/>
                <a:cs typeface="Arial" charset="0"/>
              </a:rPr>
              <a:t>breites Medienecho: 20 Mio. Zielpersonen erreicht</a:t>
            </a:r>
          </a:p>
          <a:p>
            <a:pPr marL="379413" indent="-18573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9EA374"/>
              </a:buClr>
              <a:buSzPct val="100000"/>
              <a:buFont typeface="Wingdings" pitchFamily="2" charset="2"/>
              <a:buChar char="§"/>
              <a:tabLst>
                <a:tab pos="379413" algn="l"/>
              </a:tabLst>
              <a:defRPr/>
            </a:pPr>
            <a:r>
              <a:rPr lang="de-DE" altLang="de-DE" sz="1400" dirty="0">
                <a:latin typeface="Arial Narrow" pitchFamily="34" charset="0"/>
                <a:cs typeface="Arial" charset="0"/>
              </a:rPr>
              <a:t>Region profitiert von Gästeaufkommen:</a:t>
            </a:r>
            <a:br>
              <a:rPr lang="de-DE" altLang="de-DE" sz="1400" dirty="0">
                <a:latin typeface="Arial Narrow" pitchFamily="34" charset="0"/>
                <a:cs typeface="Arial" charset="0"/>
              </a:rPr>
            </a:br>
            <a:r>
              <a:rPr lang="de-DE" altLang="de-DE" sz="1400" dirty="0">
                <a:latin typeface="Arial Narrow" pitchFamily="34" charset="0"/>
                <a:cs typeface="Arial" charset="0"/>
              </a:rPr>
              <a:t>46.000 Übernachtung durch Gartenschaubesucher (ca. 9 %)</a:t>
            </a:r>
          </a:p>
          <a:p>
            <a:pPr marL="379413" indent="-18573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9EA374"/>
              </a:buClr>
              <a:buSzPct val="100000"/>
              <a:buFont typeface="Wingdings" pitchFamily="2" charset="2"/>
              <a:buChar char="§"/>
              <a:tabLst>
                <a:tab pos="379413" algn="l"/>
              </a:tabLst>
              <a:defRPr/>
            </a:pPr>
            <a:r>
              <a:rPr lang="de-DE" altLang="de-DE" sz="1400" dirty="0">
                <a:latin typeface="Arial Narrow" pitchFamily="34" charset="0"/>
                <a:cs typeface="Arial" charset="0"/>
              </a:rPr>
              <a:t>2.600 Busreisen</a:t>
            </a:r>
          </a:p>
          <a:p>
            <a:pPr marL="379413" indent="-18573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9EA374"/>
              </a:buClr>
              <a:buSzPct val="100000"/>
              <a:buFont typeface="Wingdings" pitchFamily="2" charset="2"/>
              <a:buChar char="§"/>
              <a:tabLst>
                <a:tab pos="379413" algn="l"/>
              </a:tabLst>
              <a:defRPr/>
            </a:pPr>
            <a:r>
              <a:rPr lang="de-DE" altLang="de-DE" sz="1400" dirty="0">
                <a:latin typeface="Arial Narrow" pitchFamily="34" charset="0"/>
                <a:cs typeface="Arial" charset="0"/>
              </a:rPr>
              <a:t>Entwicklung neuer touristischer Marke</a:t>
            </a:r>
          </a:p>
          <a:p>
            <a:pPr marL="379413" indent="-18573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9EA374"/>
              </a:buClr>
              <a:buSzPct val="100000"/>
              <a:buFont typeface="Wingdings" pitchFamily="2" charset="2"/>
              <a:buChar char="§"/>
              <a:tabLst>
                <a:tab pos="379413" algn="l"/>
              </a:tabLst>
              <a:defRPr/>
            </a:pPr>
            <a:r>
              <a:rPr lang="de-DE" altLang="de-DE" sz="1400" dirty="0">
                <a:latin typeface="Arial Narrow" pitchFamily="34" charset="0"/>
                <a:cs typeface="Arial" charset="0"/>
              </a:rPr>
              <a:t>hohes Potenzial von „Wiederkehrern“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98425" y="1100361"/>
            <a:ext cx="4113213" cy="35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D3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indent="-2667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>
              <a:lnSpc>
                <a:spcPct val="120000"/>
              </a:lnSpc>
            </a:pPr>
            <a:r>
              <a:rPr lang="de-DE" altLang="de-DE" sz="1600" b="1" dirty="0">
                <a:solidFill>
                  <a:srgbClr val="9EA374"/>
                </a:solidFill>
                <a:latin typeface="Arial Narrow" panose="020B0606020202030204" pitchFamily="34" charset="0"/>
              </a:rPr>
              <a:t>Beispiel Bad Essen </a:t>
            </a:r>
            <a:r>
              <a:rPr lang="de-DE" altLang="de-DE" sz="1600" b="1" dirty="0" smtClean="0">
                <a:solidFill>
                  <a:srgbClr val="9EA374"/>
                </a:solidFill>
                <a:latin typeface="Arial Narrow" panose="020B0606020202030204" pitchFamily="34" charset="0"/>
              </a:rPr>
              <a:t>2010 (Niedersachsen)</a:t>
            </a:r>
            <a:endParaRPr lang="de-DE" altLang="de-DE" sz="1600" b="1" dirty="0">
              <a:solidFill>
                <a:srgbClr val="9EA374"/>
              </a:solidFill>
              <a:latin typeface="Arial Narrow" panose="020B0606020202030204" pitchFamily="34" charset="0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296864" y="6334197"/>
            <a:ext cx="45631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de-DE" alt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Quelle: Industrie- </a:t>
            </a:r>
            <a:r>
              <a:rPr lang="de-DE" alt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u. Handelskammer Osnabrück-Emsland-Grafschaft Bentheim, </a:t>
            </a:r>
            <a:r>
              <a:rPr lang="de-DE" alt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2011 / 2018</a:t>
            </a:r>
            <a:endParaRPr lang="de-DE" altLang="de-DE" sz="10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D7DEC2E-1ADD-4367-8F2A-6848A86B0E70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90514" y="207690"/>
            <a:ext cx="5597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Arial Narrow" panose="020B0606020202030204" pitchFamily="34" charset="0"/>
              </a:rPr>
              <a:t>Kraftvolles  strukturpolitisches  Instrument</a:t>
            </a:r>
            <a:endParaRPr lang="de-DE" dirty="0"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2"/>
          <a:stretch/>
        </p:blipFill>
        <p:spPr bwMode="auto">
          <a:xfrm>
            <a:off x="5860012" y="4212621"/>
            <a:ext cx="3024000" cy="231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2103" y="4805313"/>
            <a:ext cx="4113213" cy="35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D3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indent="-2667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>
              <a:lnSpc>
                <a:spcPct val="120000"/>
              </a:lnSpc>
            </a:pPr>
            <a:r>
              <a:rPr lang="de-DE" altLang="de-DE" sz="1600" b="1" dirty="0">
                <a:solidFill>
                  <a:srgbClr val="9EA374"/>
                </a:solidFill>
                <a:latin typeface="Arial Narrow" panose="020B0606020202030204" pitchFamily="34" charset="0"/>
              </a:rPr>
              <a:t>Beispiel Bad </a:t>
            </a:r>
            <a:r>
              <a:rPr lang="de-DE" altLang="de-DE" sz="1600" b="1" dirty="0" smtClean="0">
                <a:solidFill>
                  <a:srgbClr val="9EA374"/>
                </a:solidFill>
                <a:latin typeface="Arial Narrow" panose="020B0606020202030204" pitchFamily="34" charset="0"/>
              </a:rPr>
              <a:t>Iburg 2018 (Niedersachsen)</a:t>
            </a:r>
            <a:endParaRPr lang="de-DE" altLang="de-DE" sz="1600" b="1" dirty="0">
              <a:solidFill>
                <a:srgbClr val="9EA374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8454" y="5205100"/>
            <a:ext cx="5491658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D3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79413" indent="-18573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9EA374"/>
              </a:buClr>
              <a:buSzPct val="100000"/>
              <a:buFont typeface="Wingdings" pitchFamily="2" charset="2"/>
              <a:buChar char="§"/>
              <a:tabLst>
                <a:tab pos="379413" algn="l"/>
              </a:tabLst>
              <a:defRPr/>
            </a:pPr>
            <a:r>
              <a:rPr lang="de-DE" sz="1400" dirty="0" smtClean="0"/>
              <a:t>„Die </a:t>
            </a:r>
            <a:r>
              <a:rPr lang="de-DE" sz="1400" dirty="0"/>
              <a:t>rund 580.000 Tages- und Übernachtungsgäste haben rund 32 Millionen Euro </a:t>
            </a:r>
            <a:r>
              <a:rPr lang="de-DE" sz="1400" dirty="0" smtClean="0"/>
              <a:t>ausgegeben.“</a:t>
            </a:r>
            <a:endParaRPr lang="de-DE" sz="1400" dirty="0">
              <a:latin typeface="Arial Narrow" pitchFamily="34" charset="0"/>
              <a:cs typeface="Arial" charset="0"/>
            </a:endParaRPr>
          </a:p>
          <a:p>
            <a:pPr marL="354013" indent="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9EA374"/>
              </a:buClr>
              <a:buSzPct val="100000"/>
              <a:tabLst>
                <a:tab pos="379413" algn="l"/>
              </a:tabLst>
              <a:defRPr/>
            </a:pPr>
            <a:r>
              <a:rPr lang="de-DE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aus Abschlusspressemitteilung </a:t>
            </a:r>
            <a:r>
              <a:rPr lang="de-DE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der </a:t>
            </a:r>
            <a:r>
              <a:rPr lang="de-DE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Laga </a:t>
            </a:r>
            <a:r>
              <a:rPr lang="de-DE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Bad Iburg</a:t>
            </a:r>
            <a:endParaRPr lang="de-DE" altLang="de-DE" sz="10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150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Text Box 2"/>
          <p:cNvSpPr txBox="1">
            <a:spLocks noChangeArrowheads="1"/>
          </p:cNvSpPr>
          <p:nvPr/>
        </p:nvSpPr>
        <p:spPr bwMode="auto">
          <a:xfrm>
            <a:off x="287032" y="1529463"/>
            <a:ext cx="5437096" cy="266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D3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indent="-190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1524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7800" indent="-177800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Arial Narrow" panose="020B0606020202030204" pitchFamily="34" charset="0"/>
              </a:rPr>
              <a:t>„Eine Kommune präsentiert sich“</a:t>
            </a:r>
          </a:p>
          <a:p>
            <a:pPr marL="552450" lvl="1" indent="-171450" eaLnBrk="0" hangingPunct="0">
              <a:spcBef>
                <a:spcPts val="0"/>
              </a:spcBef>
              <a:spcAft>
                <a:spcPts val="600"/>
              </a:spcAft>
              <a:buClr>
                <a:srgbClr val="FF3300"/>
              </a:buClr>
              <a:buSzPct val="100000"/>
              <a:buFont typeface="Wingdings" pitchFamily="2" charset="2"/>
              <a:buChar char="Ø"/>
            </a:pPr>
            <a:r>
              <a:rPr lang="de-DE" altLang="de-DE" sz="1400" dirty="0">
                <a:latin typeface="Arial Narrow" pitchFamily="34" charset="0"/>
              </a:rPr>
              <a:t>Integration von </a:t>
            </a:r>
            <a:r>
              <a:rPr lang="de-DE" altLang="de-DE" sz="1400" dirty="0" smtClean="0">
                <a:latin typeface="Arial Narrow" pitchFamily="34" charset="0"/>
              </a:rPr>
              <a:t>Bürgerschaft, Verbänden </a:t>
            </a:r>
            <a:r>
              <a:rPr lang="de-DE" altLang="de-DE" sz="1400" dirty="0">
                <a:latin typeface="Arial Narrow" pitchFamily="34" charset="0"/>
              </a:rPr>
              <a:t>und Vereinen in die Durchführung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50000"/>
              <a:buFont typeface="Wingdings" pitchFamily="2" charset="2"/>
              <a:buChar char="Ø"/>
            </a:pPr>
            <a:endParaRPr lang="de-DE" altLang="de-DE" sz="900" b="0" dirty="0">
              <a:latin typeface="Arial Narrow" pitchFamily="34" charset="0"/>
            </a:endParaRP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Arial Narrow" panose="020B0606020202030204" pitchFamily="34" charset="0"/>
              </a:rPr>
              <a:t>Forum für bürgerschaftliches Engagement</a:t>
            </a:r>
          </a:p>
          <a:p>
            <a:pPr marL="552450" lvl="1" indent="-171450" eaLnBrk="0" hangingPunct="0">
              <a:spcBef>
                <a:spcPts val="0"/>
              </a:spcBef>
              <a:spcAft>
                <a:spcPts val="600"/>
              </a:spcAft>
              <a:buClr>
                <a:srgbClr val="FF3300"/>
              </a:buClr>
              <a:buSzPct val="100000"/>
              <a:buFont typeface="Wingdings" pitchFamily="2" charset="2"/>
              <a:buChar char="Ø"/>
            </a:pPr>
            <a:r>
              <a:rPr lang="de-DE" altLang="de-DE" sz="1400" dirty="0">
                <a:latin typeface="Arial Narrow" pitchFamily="34" charset="0"/>
              </a:rPr>
              <a:t>z. B. Förderverein </a:t>
            </a:r>
            <a:r>
              <a:rPr lang="de-DE" altLang="de-DE" sz="1400" dirty="0" err="1">
                <a:latin typeface="Arial Narrow" pitchFamily="34" charset="0"/>
              </a:rPr>
              <a:t>Laga</a:t>
            </a:r>
            <a:r>
              <a:rPr lang="de-DE" altLang="de-DE" sz="1400" dirty="0">
                <a:latin typeface="Arial Narrow" pitchFamily="34" charset="0"/>
              </a:rPr>
              <a:t> Rietberg</a:t>
            </a:r>
          </a:p>
          <a:p>
            <a:pPr marL="811213" lvl="3" indent="-133350" eaLnBrk="0" hangingPunct="0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de-DE" altLang="de-DE" sz="1400" dirty="0">
                <a:latin typeface="Arial Narrow" pitchFamily="34" charset="0"/>
              </a:rPr>
              <a:t>800 Mitglieder</a:t>
            </a:r>
          </a:p>
          <a:p>
            <a:pPr marL="811213" lvl="3" indent="-133350" eaLnBrk="0" hangingPunct="0">
              <a:spcBef>
                <a:spcPts val="0"/>
              </a:spcBef>
              <a:spcAft>
                <a:spcPts val="600"/>
              </a:spcAft>
              <a:buSzPct val="100000"/>
              <a:buFontTx/>
              <a:buChar char="-"/>
            </a:pPr>
            <a:r>
              <a:rPr lang="de-DE" altLang="de-DE" sz="1400" dirty="0" smtClean="0">
                <a:latin typeface="Arial Narrow" pitchFamily="34" charset="0"/>
              </a:rPr>
              <a:t>2.234  </a:t>
            </a:r>
            <a:r>
              <a:rPr lang="de-DE" altLang="de-DE" sz="1400" dirty="0">
                <a:latin typeface="Arial Narrow" pitchFamily="34" charset="0"/>
              </a:rPr>
              <a:t>Ehrenamtliche bei Durchführung</a:t>
            </a:r>
          </a:p>
          <a:p>
            <a:pPr lvl="2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</a:pPr>
            <a:endParaRPr lang="de-DE" altLang="de-DE" sz="500" b="0" dirty="0">
              <a:latin typeface="Arial Narrow" pitchFamily="34" charset="0"/>
            </a:endParaRP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Arial Narrow" panose="020B0606020202030204" pitchFamily="34" charset="0"/>
              </a:rPr>
              <a:t>Steigerung </a:t>
            </a:r>
            <a:r>
              <a:rPr lang="de-DE" altLang="de-DE" sz="1600" dirty="0" smtClean="0">
                <a:latin typeface="Arial Narrow" panose="020B0606020202030204" pitchFamily="34" charset="0"/>
              </a:rPr>
              <a:t>von Lebensqualität und  </a:t>
            </a:r>
            <a:r>
              <a:rPr lang="de-DE" altLang="de-DE" sz="1600" dirty="0">
                <a:latin typeface="Arial Narrow" panose="020B0606020202030204" pitchFamily="34" charset="0"/>
              </a:rPr>
              <a:t>Identifikation mit dem Wohnort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D7DEC2E-1ADD-4367-8F2A-6848A86B0E70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90982" y="906756"/>
            <a:ext cx="58380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D3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indent="-2667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09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de-DE" altLang="de-DE" sz="1800" b="1" dirty="0" smtClean="0">
                <a:solidFill>
                  <a:srgbClr val="080808"/>
                </a:solidFill>
                <a:latin typeface="Arial Narrow" pitchFamily="34" charset="0"/>
              </a:rPr>
              <a:t>Bürgerschaft  </a:t>
            </a:r>
            <a:r>
              <a:rPr lang="de-DE" altLang="de-DE" sz="1800" b="1" dirty="0">
                <a:solidFill>
                  <a:srgbClr val="080808"/>
                </a:solidFill>
                <a:latin typeface="Arial Narrow" pitchFamily="34" charset="0"/>
              </a:rPr>
              <a:t>--  </a:t>
            </a:r>
            <a:r>
              <a:rPr lang="de-DE" altLang="de-DE" sz="1800" b="1" dirty="0" smtClean="0">
                <a:solidFill>
                  <a:srgbClr val="080808"/>
                </a:solidFill>
                <a:latin typeface="Arial Narrow" pitchFamily="34" charset="0"/>
              </a:rPr>
              <a:t>Profilierung nach innen</a:t>
            </a:r>
            <a:endParaRPr lang="de-DE" altLang="de-DE" sz="1800" b="1" dirty="0">
              <a:solidFill>
                <a:srgbClr val="080808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90514" y="207690"/>
            <a:ext cx="5597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Arial Narrow" panose="020B0606020202030204" pitchFamily="34" charset="0"/>
              </a:rPr>
              <a:t>Kraftvolles  strukturpolitisches  Instrument</a:t>
            </a:r>
            <a:endParaRPr lang="de-DE" dirty="0">
              <a:latin typeface="Arial Narrow" panose="020B0606020202030204" pitchFamily="34" charset="0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"/>
          <a:stretch/>
        </p:blipFill>
        <p:spPr>
          <a:xfrm>
            <a:off x="380763" y="4537695"/>
            <a:ext cx="2514837" cy="19800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-1" r="8915" b="1615"/>
          <a:stretch/>
        </p:blipFill>
        <p:spPr>
          <a:xfrm>
            <a:off x="6012159" y="4537695"/>
            <a:ext cx="2866867" cy="19800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66" y="4545344"/>
            <a:ext cx="2981649" cy="19800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51"/>
          <a:stretch/>
        </p:blipFill>
        <p:spPr>
          <a:xfrm>
            <a:off x="5999026" y="2564905"/>
            <a:ext cx="2894150" cy="179173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175" y="906756"/>
            <a:ext cx="2880000" cy="16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150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GA Bad Iburg">
  <a:themeElements>
    <a:clrScheme name="Apothek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k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34925">
          <a:solidFill>
            <a:srgbClr val="FF0000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latin typeface="Arial Narrow" panose="020B0606020202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HNW 01</Template>
  <TotalTime>0</TotalTime>
  <Words>714</Words>
  <Application>Microsoft Office PowerPoint</Application>
  <PresentationFormat>Bildschirmpräsentation (4:3)</PresentationFormat>
  <Paragraphs>189</Paragraphs>
  <Slides>11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LAGA Bad Iburg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HNW Landschaftsarchitektur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Landesgartenschauen</dc:subject>
  <dc:creator>Carsten Homeister</dc:creator>
  <cp:lastModifiedBy>Carsten Homeister</cp:lastModifiedBy>
  <cp:revision>806</cp:revision>
  <cp:lastPrinted>2019-09-04T15:13:17Z</cp:lastPrinted>
  <dcterms:created xsi:type="dcterms:W3CDTF">2012-04-24T12:40:27Z</dcterms:created>
  <dcterms:modified xsi:type="dcterms:W3CDTF">2021-06-03T09:58:22Z</dcterms:modified>
</cp:coreProperties>
</file>